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76" r:id="rId3"/>
    <p:sldId id="302" r:id="rId4"/>
    <p:sldId id="277" r:id="rId5"/>
    <p:sldId id="303" r:id="rId6"/>
    <p:sldId id="278" r:id="rId7"/>
    <p:sldId id="304" r:id="rId8"/>
    <p:sldId id="279" r:id="rId9"/>
    <p:sldId id="305" r:id="rId10"/>
    <p:sldId id="280" r:id="rId11"/>
    <p:sldId id="306" r:id="rId12"/>
    <p:sldId id="281" r:id="rId13"/>
    <p:sldId id="307" r:id="rId14"/>
    <p:sldId id="282" r:id="rId15"/>
    <p:sldId id="308" r:id="rId16"/>
    <p:sldId id="283" r:id="rId17"/>
    <p:sldId id="309" r:id="rId18"/>
    <p:sldId id="284" r:id="rId19"/>
    <p:sldId id="310" r:id="rId20"/>
    <p:sldId id="285" r:id="rId21"/>
    <p:sldId id="311" r:id="rId22"/>
    <p:sldId id="312" r:id="rId23"/>
    <p:sldId id="313" r:id="rId24"/>
    <p:sldId id="315" r:id="rId25"/>
    <p:sldId id="316" r:id="rId26"/>
    <p:sldId id="317" r:id="rId27"/>
    <p:sldId id="31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C259A-5F4A-4106-957B-FD3146AD0217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85BE6-A342-468C-AE81-D10277AA3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1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34228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2777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81698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00082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3202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7705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7036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3574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556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0615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AABEC-2CA3-4CC5-B0CC-28FD6C5A8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BC3F1-946A-4147-8227-C14A54C90C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2F28A-8C1C-43D4-8B98-D0DA03DAD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33C1-10CA-4ABD-96A7-0A5D82E1AB4D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3F837-9E0A-4616-933F-9B8C881EE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A2615-4652-4C76-95EB-BE07FCFB6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6776-5643-4B0A-A948-6EAF8382C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74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C6C40-C66E-44F1-BFBD-4F30BC79A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EBCFEF-1981-4373-B7F8-B075A0336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E3A91-B2B7-4A25-921A-27924B705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33C1-10CA-4ABD-96A7-0A5D82E1AB4D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9FA61-FF4E-4A12-80B4-A0C2BD8E8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69295-7947-4EF5-A807-A18F7C07A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6776-5643-4B0A-A948-6EAF8382C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68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E37812-C45E-4FB6-B1FA-882883C3EB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C8928-EB42-4CA2-AECD-A2BA82A23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AFBAC-66F2-4AD3-A84C-97DD183BF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33C1-10CA-4ABD-96A7-0A5D82E1AB4D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17C12-CA8B-40B6-AC50-7E6DDF102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992F1-41CC-497F-AA1B-21867CCA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6776-5643-4B0A-A948-6EAF8382C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68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C4BE4-1FA4-4C66-890C-D822D1E90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5F18D-B973-4A2D-9B68-1B8121FA8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5CD82-EDD9-4348-B4C8-7A07ECF38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33C1-10CA-4ABD-96A7-0A5D82E1AB4D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6528D-008A-4AA3-B254-8BA36F542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B8369-9E69-406C-A9CD-7704BFAF6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6776-5643-4B0A-A948-6EAF8382C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41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B61BB-840F-4B8E-91E4-7ACE825E6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7DD7A-8527-4D0D-B327-777FDEB43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E0091-9C08-463F-98FD-A5E353BCA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33C1-10CA-4ABD-96A7-0A5D82E1AB4D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5B485-1032-46C7-A7A6-46264C92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80B9E-CB3D-4143-AABF-69CE87FF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6776-5643-4B0A-A948-6EAF8382C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31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EEF9C-A05B-42C4-80E2-8B63126E0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64FF8-94AF-459C-95D2-CC7280D99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81D25B-46A9-494B-8A0C-9136DDC37F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6C1C19-598A-4017-B87D-D8DB464D6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33C1-10CA-4ABD-96A7-0A5D82E1AB4D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3B5925-6755-4B76-AAD3-6A64DF597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E7CDA-ADE7-496F-959B-F5D10AC67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6776-5643-4B0A-A948-6EAF8382C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63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019D5-E0F4-406B-8B2B-3D4268362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93D2C-F36E-4326-87D8-51BCB9706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94E038-AC96-4AEF-9D38-B553135FD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C19751-93A1-413D-9F48-9B339F1EEA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6960CE-6863-4E8A-AFEE-F03324514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9380D3-3F72-4C91-8B5E-CDC580479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33C1-10CA-4ABD-96A7-0A5D82E1AB4D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2F2594-40E5-4B40-BDB7-DD96757A8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24A319-4524-4B47-9425-E1E833BC8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6776-5643-4B0A-A948-6EAF8382C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00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4DD4C-C95E-4F05-B64D-3BA6AFAA6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24FB4F-D2CC-487C-9228-7ED1915EE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33C1-10CA-4ABD-96A7-0A5D82E1AB4D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557E57-AAEE-41B5-AE26-C5BB4EB10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6D8262-E8EC-48DE-8A64-A6F9EAC33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6776-5643-4B0A-A948-6EAF8382C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03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87D5D9-7F5E-47C6-8A12-21471A167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33C1-10CA-4ABD-96A7-0A5D82E1AB4D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C0CDB-5CFE-42C7-A527-2E071FBBA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BA46E-EF8D-447C-86A2-13DEE03A7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6776-5643-4B0A-A948-6EAF8382C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22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FFD58-68E6-4254-90B0-D16955912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A15F0-BAB8-4FBC-99FE-1A5CBF0B6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4099D3-89E1-496C-AA0C-51716F1F9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050F05-75E5-4EE3-B5AB-6D0CB9BCA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33C1-10CA-4ABD-96A7-0A5D82E1AB4D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F5A04-FDFC-42FE-B196-2B531F733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A1233-01BB-49F5-8E6D-10D9C717E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6776-5643-4B0A-A948-6EAF8382C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92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ACEDB-9B4F-4514-9E33-D7978BFFA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34C007-113D-4550-B351-141D3CB251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28F60-BC9A-4523-8B4F-EA765A5ED8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3816D-4BF7-43D5-84F1-842CC5511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33C1-10CA-4ABD-96A7-0A5D82E1AB4D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2756-6F1A-44B0-A9B7-BD767C41D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30A11-5507-4C55-B4DB-DB84F9CB2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6776-5643-4B0A-A948-6EAF8382C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935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A29C14-5430-4EAC-83E4-7EC228844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E96D4-FD8C-47F2-910B-F23A77461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57C06-A70F-4FA4-970D-574D8A0C3A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133C1-10CA-4ABD-96A7-0A5D82E1AB4D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09110-04E4-4CE1-B099-086F213A8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E2EAD-FC6C-45C9-8749-78915973E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96776-5643-4B0A-A948-6EAF8382C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42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8B522-BBC5-47F3-AA35-9908DAD49C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Fast Five Weeks 3 and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6E8D86-DA79-49EA-AB82-4A4A0083DF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869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7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lvl="0"/>
            <a:r>
              <a:rPr lang="en-GB" b="1" u="sng" dirty="0"/>
              <a:t>Fast Five 19/6/20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37"/>
          <p:cNvSpPr txBox="1">
            <a:spLocks noGrp="1"/>
          </p:cNvSpPr>
          <p:nvPr>
            <p:ph type="body" idx="1"/>
          </p:nvPr>
        </p:nvSpPr>
        <p:spPr>
          <a:xfrm>
            <a:off x="1631504" y="1196752"/>
            <a:ext cx="8928992" cy="55446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six cost £4.20, what is the cost of one?</a:t>
            </a:r>
            <a:endParaRPr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56 + 27 ÷ 3 =</a:t>
            </a:r>
            <a:endParaRPr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sum of two numbers is 1 and the difference is 0.4, what are the two numbers?</a:t>
            </a:r>
            <a:endParaRPr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 123 475 to the nearest 1000, 10 000 and 100 000.</a:t>
            </a:r>
            <a:endParaRPr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£400 in the ratio 3:2</a:t>
            </a:r>
            <a:endParaRPr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7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lvl="0"/>
            <a:r>
              <a:rPr lang="en-GB" b="1" u="sng" dirty="0"/>
              <a:t>Fast Five 19/6/20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37"/>
          <p:cNvSpPr txBox="1">
            <a:spLocks noGrp="1"/>
          </p:cNvSpPr>
          <p:nvPr>
            <p:ph type="body" idx="1"/>
          </p:nvPr>
        </p:nvSpPr>
        <p:spPr>
          <a:xfrm>
            <a:off x="1631504" y="1196752"/>
            <a:ext cx="8928992" cy="55446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six cost £4.20, what is the cost of one? </a:t>
            </a:r>
            <a:r>
              <a:rPr lang="en-GB" sz="296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£0.7</a:t>
            </a:r>
            <a:endParaRPr dirty="0"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56 + 27 ÷ 3 = </a:t>
            </a:r>
            <a:r>
              <a:rPr lang="en-GB" sz="296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65</a:t>
            </a:r>
            <a:endParaRPr dirty="0"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sum of two numbers is 1 and the difference is 0.4, what are the two numbers? </a:t>
            </a:r>
            <a:r>
              <a:rPr lang="en-GB" sz="296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0.3 and 0.7</a:t>
            </a:r>
            <a:endParaRPr dirty="0"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 123 475 to the nearest 1000, 10 000 and 100 000. </a:t>
            </a:r>
            <a:r>
              <a:rPr lang="en-GB" sz="296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123 000, 120 000, 100 000</a:t>
            </a:r>
            <a:endParaRPr dirty="0"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£400 in the ratio 3:2 </a:t>
            </a:r>
            <a:r>
              <a:rPr lang="en-GB" sz="2960" dirty="0">
                <a:solidFill>
                  <a:srgbClr val="FF0000"/>
                </a:solidFill>
              </a:rPr>
              <a:t>£240 : £160</a:t>
            </a:r>
            <a:endParaRPr dirty="0"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6945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8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n-GB" b="1" u="sng" dirty="0"/>
              <a:t>Fast Five 22/6/20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8"/>
          <p:cNvSpPr txBox="1">
            <a:spLocks noGrp="1"/>
          </p:cNvSpPr>
          <p:nvPr>
            <p:ph type="body" idx="1"/>
          </p:nvPr>
        </p:nvSpPr>
        <p:spPr>
          <a:xfrm>
            <a:off x="1703512" y="1196752"/>
            <a:ext cx="8856984" cy="547260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properties of a scalene triangle?</a:t>
            </a:r>
            <a:endParaRPr dirty="0"/>
          </a:p>
          <a:p>
            <a:pPr marL="342900" indent="-15494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8369 x 76 =</a:t>
            </a:r>
            <a:endParaRPr dirty="0"/>
          </a:p>
          <a:p>
            <a:pPr marL="342900" indent="-15494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 = 1082 – 475</a:t>
            </a:r>
            <a:endParaRPr dirty="0"/>
          </a:p>
          <a:p>
            <a:pPr marL="342900" indent="-15494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6/7 ÷ 4/5 =</a:t>
            </a:r>
            <a:endParaRPr dirty="0"/>
          </a:p>
          <a:p>
            <a:pPr marL="342900" indent="-15494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need to reach the bus station by 13.40, the journey to the station is 27 minutes. I get in the car to travel to the station at 12.53, how many minutes spare will I have at the station before departure?</a:t>
            </a:r>
            <a:endParaRPr dirty="0"/>
          </a:p>
          <a:p>
            <a:pPr marL="342900" indent="-15494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15494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8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n-GB" b="1" u="sng" dirty="0"/>
              <a:t>Fast Five 22/6/20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8"/>
          <p:cNvSpPr txBox="1">
            <a:spLocks noGrp="1"/>
          </p:cNvSpPr>
          <p:nvPr>
            <p:ph type="body" idx="1"/>
          </p:nvPr>
        </p:nvSpPr>
        <p:spPr>
          <a:xfrm>
            <a:off x="1703512" y="1196752"/>
            <a:ext cx="8856984" cy="547260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properties of a scalene triangle? </a:t>
            </a:r>
            <a:r>
              <a:rPr lang="en-GB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All angles are unequal, all sides are unequal. The shortest side is opposite the smallest angles and the longest side is opposite the largest angle.</a:t>
            </a:r>
            <a:endParaRPr sz="2400" dirty="0"/>
          </a:p>
          <a:p>
            <a:pPr marL="342900" indent="-15494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8369 x 76 = </a:t>
            </a:r>
            <a:r>
              <a:rPr lang="en-GB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636 044</a:t>
            </a:r>
            <a:endParaRPr sz="2400" dirty="0"/>
          </a:p>
          <a:p>
            <a:pPr marL="342900" indent="-15494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 = 1082 – 475 </a:t>
            </a:r>
            <a:r>
              <a:rPr lang="en-GB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607</a:t>
            </a:r>
            <a:endParaRPr sz="2400" dirty="0"/>
          </a:p>
          <a:p>
            <a:pPr marL="342900" indent="-15494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6/7 ÷ 4/5 = </a:t>
            </a:r>
            <a:r>
              <a:rPr lang="en-GB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15/14 or 1 1/14</a:t>
            </a:r>
            <a:endParaRPr sz="2400" dirty="0"/>
          </a:p>
          <a:p>
            <a:pPr marL="342900" indent="-15494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need to reach the bus station by 13.40, the journey to the station is 27 minutes. I get in the car to travel to the station at 12.53, how many minutes spare will I have at the station before departure?</a:t>
            </a:r>
          </a:p>
          <a:p>
            <a:pPr marL="0" indent="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r>
              <a:rPr lang="en-GB" sz="2400" dirty="0">
                <a:solidFill>
                  <a:srgbClr val="FF0000"/>
                </a:solidFill>
              </a:rPr>
              <a:t>20 mins</a:t>
            </a:r>
            <a:endParaRPr sz="2400" dirty="0">
              <a:solidFill>
                <a:srgbClr val="FF0000"/>
              </a:solidFill>
            </a:endParaRPr>
          </a:p>
          <a:p>
            <a:pPr marL="342900" indent="-15494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15494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9513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9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n-GB" b="1" u="sng" dirty="0"/>
              <a:t>Fast Five 23/6/20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39"/>
          <p:cNvSpPr txBox="1">
            <a:spLocks noGrp="1"/>
          </p:cNvSpPr>
          <p:nvPr>
            <p:ph type="body" idx="1"/>
          </p:nvPr>
        </p:nvSpPr>
        <p:spPr>
          <a:xfrm>
            <a:off x="1703512" y="1124744"/>
            <a:ext cx="8784976" cy="55446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I need 3 eggs to make a cake for 4 people, how many eggs would I need to make a cake for 12 people?</a:t>
            </a:r>
            <a:endParaRPr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51% x 440 =</a:t>
            </a:r>
            <a:endParaRPr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8/9 of 450 =</a:t>
            </a:r>
            <a:endParaRPr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50 001 – 17 =</a:t>
            </a:r>
            <a:endParaRPr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value of n if 5 x n = 30  </a:t>
            </a:r>
            <a:endParaRPr sz="296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9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n-GB" b="1" u="sng" dirty="0"/>
              <a:t>Fast Five 23/6/20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39"/>
          <p:cNvSpPr txBox="1">
            <a:spLocks noGrp="1"/>
          </p:cNvSpPr>
          <p:nvPr>
            <p:ph type="body" idx="1"/>
          </p:nvPr>
        </p:nvSpPr>
        <p:spPr>
          <a:xfrm>
            <a:off x="1703512" y="1124744"/>
            <a:ext cx="8784976" cy="55446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I need 3 eggs to make a cake for 4 people, how many eggs would I need to make a cake for 12 people? </a:t>
            </a:r>
            <a:r>
              <a:rPr lang="en-GB" sz="296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 eggs</a:t>
            </a:r>
            <a:endParaRPr dirty="0"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51% x 440 = </a:t>
            </a:r>
            <a:r>
              <a:rPr lang="en-GB" sz="296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224.4</a:t>
            </a:r>
            <a:endParaRPr dirty="0"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8/9 of 450 = </a:t>
            </a:r>
            <a:r>
              <a:rPr lang="en-GB" sz="296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400</a:t>
            </a:r>
            <a:endParaRPr dirty="0"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50 001 – 17 = </a:t>
            </a:r>
            <a:r>
              <a:rPr lang="en-GB" sz="296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49 984</a:t>
            </a:r>
            <a:endParaRPr dirty="0"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value of n if 5 x n = 30   </a:t>
            </a:r>
            <a:r>
              <a:rPr lang="en-GB" sz="296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296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8416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0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n-GB" b="1" u="sng" dirty="0"/>
              <a:t>Fast Five 24/6/20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40"/>
          <p:cNvSpPr txBox="1">
            <a:spLocks noGrp="1"/>
          </p:cNvSpPr>
          <p:nvPr>
            <p:ph type="body" idx="1"/>
          </p:nvPr>
        </p:nvSpPr>
        <p:spPr>
          <a:xfrm>
            <a:off x="1703512" y="1196752"/>
            <a:ext cx="8784976" cy="55446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Estimate the answer by rounding each number to the nearest 1000</a:t>
            </a:r>
            <a:endParaRPr/>
          </a:p>
          <a:p>
            <a:pPr marL="0" indent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4230 + 2678 + 1501 =</a:t>
            </a:r>
            <a:endParaRPr/>
          </a:p>
          <a:p>
            <a:pPr marL="0" indent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78 – 6 x 7 =</a:t>
            </a:r>
            <a:endParaRPr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sequence has the first term 9, the rule is add 1.5. What are the first three terms in the sequence?</a:t>
            </a:r>
            <a:endParaRPr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angles of shape are 35, 110 and 35 – what is the shape?</a:t>
            </a:r>
            <a:endParaRPr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triangle measure B = 4.5 and H = 2.2, what is the area?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0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n-GB" b="1" u="sng" dirty="0"/>
              <a:t>Fast Five 24/6/20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40"/>
          <p:cNvSpPr txBox="1">
            <a:spLocks noGrp="1"/>
          </p:cNvSpPr>
          <p:nvPr>
            <p:ph type="body" idx="1"/>
          </p:nvPr>
        </p:nvSpPr>
        <p:spPr>
          <a:xfrm>
            <a:off x="1703512" y="1196752"/>
            <a:ext cx="8784976" cy="55446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Estimate the answer by rounding each number to the nearest 1000</a:t>
            </a:r>
            <a:endParaRPr dirty="0"/>
          </a:p>
          <a:p>
            <a:pPr marL="0" indent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4230 + 2678 + 1501 = </a:t>
            </a:r>
            <a:r>
              <a:rPr lang="en-GB" sz="272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9 000</a:t>
            </a:r>
            <a:endParaRPr dirty="0"/>
          </a:p>
          <a:p>
            <a:pPr marL="0" indent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78 – 6 x 7 = </a:t>
            </a:r>
            <a:r>
              <a:rPr lang="en-GB" sz="272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</a:t>
            </a:r>
            <a:endParaRPr dirty="0"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sequence has the first term 9, the rule is add 1.5. What are the first three terms in the sequence? </a:t>
            </a:r>
            <a:r>
              <a:rPr lang="en-GB" sz="2720" dirty="0">
                <a:solidFill>
                  <a:srgbClr val="FF0000"/>
                </a:solidFill>
              </a:rPr>
              <a:t>10.5, 12, 13.5</a:t>
            </a:r>
            <a:endParaRPr dirty="0"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angles of shape are 35, 110 and 35 – what is the shape? </a:t>
            </a:r>
            <a:r>
              <a:rPr lang="en-GB" sz="272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Isosceles triangle</a:t>
            </a:r>
            <a:endParaRPr dirty="0"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triangle measure B = 4.5 and H = 2.2, what is the area?</a:t>
            </a: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 dirty="0" err="1">
                <a:solidFill>
                  <a:srgbClr val="FF0000"/>
                </a:solidFill>
              </a:rPr>
              <a:t>Bh</a:t>
            </a:r>
            <a:r>
              <a:rPr lang="en-GB" sz="2720" dirty="0">
                <a:solidFill>
                  <a:srgbClr val="FF0000"/>
                </a:solidFill>
              </a:rPr>
              <a:t>/2 = 4.95</a:t>
            </a:r>
            <a:endParaRPr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954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1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n-GB" b="1" u="sng" dirty="0"/>
              <a:t>Fast Five 25/6/20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41"/>
          <p:cNvSpPr txBox="1">
            <a:spLocks noGrp="1"/>
          </p:cNvSpPr>
          <p:nvPr>
            <p:ph type="body" idx="1"/>
          </p:nvPr>
        </p:nvSpPr>
        <p:spPr>
          <a:xfrm>
            <a:off x="2063552" y="1268760"/>
            <a:ext cx="8229600" cy="532859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4118 x 28</a:t>
            </a:r>
            <a:endParaRPr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 to 2 dp;</a:t>
            </a:r>
            <a:endParaRPr/>
          </a:p>
          <a:p>
            <a:pPr marL="0" indent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14.282	0.215	27.595</a:t>
            </a:r>
            <a:endParaRPr/>
          </a:p>
          <a:p>
            <a:pPr marL="0" indent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 x (3-1)</a:t>
            </a:r>
            <a:endParaRPr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Insert the prime numbers to make this calculation correct</a:t>
            </a:r>
            <a:endParaRPr/>
          </a:p>
          <a:p>
            <a:pPr marL="0" indent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 x ___ x ___ = 154</a:t>
            </a:r>
            <a:endParaRPr/>
          </a:p>
          <a:p>
            <a:pPr marL="0" indent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1.045KG = ______grams</a:t>
            </a:r>
            <a:endParaRPr sz="272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1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n-GB" b="1" u="sng" dirty="0"/>
              <a:t>Fast Five 25/6/20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41"/>
          <p:cNvSpPr txBox="1">
            <a:spLocks noGrp="1"/>
          </p:cNvSpPr>
          <p:nvPr>
            <p:ph type="body" idx="1"/>
          </p:nvPr>
        </p:nvSpPr>
        <p:spPr>
          <a:xfrm>
            <a:off x="2063552" y="1268760"/>
            <a:ext cx="8229600" cy="532859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4118 x 28 </a:t>
            </a:r>
            <a:r>
              <a:rPr lang="en-GB" sz="272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115 304</a:t>
            </a:r>
            <a:endParaRPr dirty="0"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 to 2 </a:t>
            </a:r>
            <a:r>
              <a:rPr lang="en-GB" sz="272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dp</a:t>
            </a:r>
            <a: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dirty="0"/>
          </a:p>
          <a:p>
            <a:pPr marL="0" indent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14.282	0.215	27.595   </a:t>
            </a:r>
            <a:r>
              <a:rPr lang="en-GB" sz="272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14.28   0.22   27.60</a:t>
            </a:r>
            <a:endParaRPr dirty="0"/>
          </a:p>
          <a:p>
            <a:pPr marL="0" indent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 x (3-1) </a:t>
            </a:r>
            <a:r>
              <a:rPr lang="en-GB" sz="272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endParaRPr dirty="0"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Insert the prime numbers to make this calculation correct</a:t>
            </a:r>
            <a:endParaRPr dirty="0"/>
          </a:p>
          <a:p>
            <a:pPr marL="0" indent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r>
              <a:rPr lang="en-GB" sz="2720" dirty="0"/>
              <a:t>    </a:t>
            </a:r>
            <a:r>
              <a:rPr lang="en-GB" sz="272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x </a:t>
            </a:r>
            <a:r>
              <a:rPr lang="en-GB" sz="272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x </a:t>
            </a:r>
            <a:r>
              <a:rPr lang="en-GB" sz="272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154</a:t>
            </a:r>
            <a:endParaRPr dirty="0"/>
          </a:p>
          <a:p>
            <a:pPr marL="0" indent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1.045KG = </a:t>
            </a:r>
            <a:r>
              <a:rPr lang="en-GB" sz="272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1045</a:t>
            </a:r>
            <a: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grams</a:t>
            </a:r>
            <a:endParaRPr sz="272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7390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3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GB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Fast Five </a:t>
            </a:r>
            <a:r>
              <a:rPr lang="en-GB" b="1" u="sng" dirty="0"/>
              <a:t>15</a:t>
            </a:r>
            <a:r>
              <a:rPr lang="en-GB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/6/20</a:t>
            </a:r>
            <a:endParaRPr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33"/>
          <p:cNvSpPr txBox="1">
            <a:spLocks noGrp="1"/>
          </p:cNvSpPr>
          <p:nvPr>
            <p:ph type="body" idx="1"/>
          </p:nvPr>
        </p:nvSpPr>
        <p:spPr>
          <a:xfrm>
            <a:off x="1631504" y="1340768"/>
            <a:ext cx="8928992" cy="54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813, 888, 913, 898, 903 – which number is closest to 900?</a:t>
            </a:r>
            <a:endParaRPr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87_ + 6_3 = 1498</a:t>
            </a:r>
            <a:endParaRPr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?/4 = ?/12 = 2/? Complete the fractions to make them equivalent.</a:t>
            </a:r>
            <a:endParaRPr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0.7, 0.07, 0.3, 0.003, 0.03 Which two number would total 0.1?</a:t>
            </a:r>
            <a:endParaRPr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345 x 1 =</a:t>
            </a:r>
            <a:endParaRPr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S = 5, what is 3s x 7 = </a:t>
            </a:r>
            <a:endParaRPr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2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n-GB" b="1" u="sng" dirty="0"/>
              <a:t>Fast Five 26/6/20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42"/>
          <p:cNvSpPr txBox="1">
            <a:spLocks noGrp="1"/>
          </p:cNvSpPr>
          <p:nvPr>
            <p:ph type="body" idx="1"/>
          </p:nvPr>
        </p:nvSpPr>
        <p:spPr>
          <a:xfrm>
            <a:off x="1991544" y="1340768"/>
            <a:ext cx="8229600" cy="532859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2461 x 67 = </a:t>
            </a:r>
            <a:endParaRPr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6.747 x 100, 1000 and ÷ 100 &amp; 1000.</a:t>
            </a:r>
            <a:endParaRPr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0.6 x 8 =</a:t>
            </a:r>
            <a:endParaRPr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smaller - 25% of £160 or 40% of £140?</a:t>
            </a:r>
            <a:endParaRPr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angle in a right angled triangle is 43°, what are the sizes of all the angles?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2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en-GB" b="1" u="sng" dirty="0"/>
              <a:t>Fast Five 26/6/20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42"/>
          <p:cNvSpPr txBox="1">
            <a:spLocks noGrp="1"/>
          </p:cNvSpPr>
          <p:nvPr>
            <p:ph type="body" idx="1"/>
          </p:nvPr>
        </p:nvSpPr>
        <p:spPr>
          <a:xfrm>
            <a:off x="1991544" y="1340768"/>
            <a:ext cx="8229600" cy="532859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2461 x 67 = </a:t>
            </a:r>
            <a:r>
              <a:rPr lang="en-GB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164 887</a:t>
            </a:r>
            <a:endParaRPr sz="2400" dirty="0"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6.747 x 100, 1000 and ÷ 100 &amp; 1000.</a:t>
            </a:r>
          </a:p>
          <a:p>
            <a:pPr marL="342900" indent="-342900">
              <a:spcBef>
                <a:spcPts val="592"/>
              </a:spcBef>
              <a:buSzPts val="2960"/>
            </a:pPr>
            <a:r>
              <a:rPr lang="en-GB" sz="2400" dirty="0">
                <a:solidFill>
                  <a:srgbClr val="FF0000"/>
                </a:solidFill>
              </a:rPr>
              <a:t>674.7, 6747 and 0.06747, 0.006747</a:t>
            </a:r>
            <a:endParaRPr sz="2400" dirty="0">
              <a:solidFill>
                <a:srgbClr val="FF0000"/>
              </a:solidFill>
            </a:endParaRPr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0.6 x 8 = </a:t>
            </a:r>
            <a:r>
              <a:rPr lang="en-GB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4.8</a:t>
            </a:r>
            <a:endParaRPr sz="2400" dirty="0"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smaller - 25% of £160 or 40% of £140?</a:t>
            </a:r>
          </a:p>
          <a:p>
            <a:pPr marL="0" indent="0">
              <a:spcBef>
                <a:spcPts val="592"/>
              </a:spcBef>
              <a:buSzPts val="2960"/>
              <a:buNone/>
            </a:pP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u="sng" dirty="0">
                <a:solidFill>
                  <a:srgbClr val="FF0000"/>
                </a:solidFill>
              </a:rPr>
              <a:t>25% of £160 = £40  </a:t>
            </a:r>
            <a:r>
              <a:rPr lang="en-GB" sz="2400" dirty="0">
                <a:solidFill>
                  <a:srgbClr val="FF0000"/>
                </a:solidFill>
              </a:rPr>
              <a:t>or 40% of £140 = £56</a:t>
            </a:r>
            <a:endParaRPr sz="2400" dirty="0">
              <a:solidFill>
                <a:srgbClr val="FF0000"/>
              </a:solidFill>
            </a:endParaRPr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SzPts val="2960"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angle in a right angled triangle is 43°, what are the sizes of all the angles</a:t>
            </a:r>
            <a:r>
              <a:rPr lang="en-GB" sz="2400" dirty="0"/>
              <a:t>? </a:t>
            </a:r>
            <a:r>
              <a:rPr lang="en-GB" sz="2400" dirty="0">
                <a:solidFill>
                  <a:srgbClr val="FF0000"/>
                </a:solidFill>
              </a:rPr>
              <a:t>90°, 47°</a:t>
            </a:r>
            <a:endParaRPr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783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Fast 5 29/6/20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Calculate 0.45 + 3.56 + 1.3 =</a:t>
            </a:r>
          </a:p>
          <a:p>
            <a:endParaRPr lang="en-GB" dirty="0"/>
          </a:p>
          <a:p>
            <a:r>
              <a:rPr lang="en-GB" dirty="0"/>
              <a:t>What is 30% of 320 =</a:t>
            </a:r>
          </a:p>
          <a:p>
            <a:endParaRPr lang="en-GB" dirty="0"/>
          </a:p>
          <a:p>
            <a:r>
              <a:rPr lang="en-GB" dirty="0"/>
              <a:t>598.03 = 500, 90, 8 + ___</a:t>
            </a:r>
          </a:p>
          <a:p>
            <a:endParaRPr lang="en-GB" dirty="0"/>
          </a:p>
          <a:p>
            <a:r>
              <a:rPr lang="en-GB" dirty="0"/>
              <a:t>In a right angled triangle, one angle is 45°, what is the size of the other angles?</a:t>
            </a:r>
          </a:p>
          <a:p>
            <a:endParaRPr lang="en-GB" dirty="0"/>
          </a:p>
          <a:p>
            <a:r>
              <a:rPr lang="en-GB" dirty="0"/>
              <a:t>1.08kg = ____g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5104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 29/6/20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Calculate 0.45 + 3.56 + 1.3 </a:t>
            </a:r>
            <a:r>
              <a:rPr lang="en-GB" dirty="0" smtClean="0"/>
              <a:t>= </a:t>
            </a:r>
            <a:r>
              <a:rPr lang="en-GB" dirty="0" smtClean="0">
                <a:solidFill>
                  <a:srgbClr val="FF0000"/>
                </a:solidFill>
              </a:rPr>
              <a:t>5.31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  <a:p>
            <a:r>
              <a:rPr lang="en-GB" dirty="0"/>
              <a:t>What is 30% of 320 </a:t>
            </a:r>
            <a:r>
              <a:rPr lang="en-GB" dirty="0" smtClean="0"/>
              <a:t>=</a:t>
            </a:r>
            <a:r>
              <a:rPr lang="en-GB" dirty="0" smtClean="0">
                <a:solidFill>
                  <a:srgbClr val="FF0000"/>
                </a:solidFill>
              </a:rPr>
              <a:t>96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  <a:p>
            <a:r>
              <a:rPr lang="en-GB" dirty="0"/>
              <a:t>598.03 = 500, 90, 8 + </a:t>
            </a:r>
            <a:r>
              <a:rPr lang="en-GB" dirty="0" smtClean="0"/>
              <a:t>_</a:t>
            </a:r>
            <a:r>
              <a:rPr lang="en-GB" dirty="0" smtClean="0">
                <a:solidFill>
                  <a:srgbClr val="FF0000"/>
                </a:solidFill>
              </a:rPr>
              <a:t>0.03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  <a:p>
            <a:r>
              <a:rPr lang="en-GB" dirty="0"/>
              <a:t>In a right angled triangle, one angle is 45°, what is the size of the other angles</a:t>
            </a:r>
            <a:r>
              <a:rPr lang="en-GB" dirty="0" smtClean="0"/>
              <a:t>? 45</a:t>
            </a:r>
            <a:endParaRPr lang="en-GB" dirty="0"/>
          </a:p>
          <a:p>
            <a:endParaRPr lang="en-GB" dirty="0"/>
          </a:p>
          <a:p>
            <a:r>
              <a:rPr lang="en-GB" dirty="0"/>
              <a:t>1.08kg = </a:t>
            </a:r>
            <a:r>
              <a:rPr lang="en-GB" dirty="0" smtClean="0"/>
              <a:t>___</a:t>
            </a:r>
            <a:r>
              <a:rPr lang="en-GB" dirty="0" smtClean="0">
                <a:solidFill>
                  <a:srgbClr val="FF0000"/>
                </a:solidFill>
              </a:rPr>
              <a:t>1080_g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8879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30/6/20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__, __, 12, 20, 28, 36.</a:t>
            </a:r>
          </a:p>
          <a:p>
            <a:endParaRPr lang="en-GB" dirty="0"/>
          </a:p>
          <a:p>
            <a:r>
              <a:rPr lang="en-GB" dirty="0"/>
              <a:t>___ x 60 = 240</a:t>
            </a:r>
          </a:p>
          <a:p>
            <a:endParaRPr lang="en-GB" dirty="0"/>
          </a:p>
          <a:p>
            <a:r>
              <a:rPr lang="en-GB" dirty="0"/>
              <a:t>Find ¼ of 580</a:t>
            </a:r>
          </a:p>
          <a:p>
            <a:endParaRPr lang="en-GB" dirty="0"/>
          </a:p>
          <a:p>
            <a:r>
              <a:rPr lang="en-GB" dirty="0"/>
              <a:t>3/5 + ¼ =</a:t>
            </a:r>
          </a:p>
          <a:p>
            <a:endParaRPr lang="en-GB" dirty="0"/>
          </a:p>
          <a:p>
            <a:r>
              <a:rPr lang="en-GB" dirty="0"/>
              <a:t>The room measures 9.5m by 6m, what is the area/perimeter?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9820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 30/6/20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__</a:t>
            </a:r>
            <a:r>
              <a:rPr lang="en-GB" dirty="0" smtClean="0">
                <a:solidFill>
                  <a:srgbClr val="FF0000"/>
                </a:solidFill>
              </a:rPr>
              <a:t>-4, __4</a:t>
            </a:r>
            <a:r>
              <a:rPr lang="en-GB" dirty="0" smtClean="0"/>
              <a:t>, </a:t>
            </a:r>
            <a:r>
              <a:rPr lang="en-GB" dirty="0"/>
              <a:t>12, 20, 28, 36.</a:t>
            </a:r>
          </a:p>
          <a:p>
            <a:endParaRPr lang="en-GB" dirty="0"/>
          </a:p>
          <a:p>
            <a:r>
              <a:rPr lang="en-GB" dirty="0" smtClean="0"/>
              <a:t>__4_ </a:t>
            </a:r>
            <a:r>
              <a:rPr lang="en-GB" dirty="0"/>
              <a:t>x 60 </a:t>
            </a:r>
            <a:r>
              <a:rPr lang="en-GB" dirty="0">
                <a:solidFill>
                  <a:srgbClr val="FF0000"/>
                </a:solidFill>
              </a:rPr>
              <a:t>= 240</a:t>
            </a:r>
          </a:p>
          <a:p>
            <a:endParaRPr lang="en-GB" dirty="0"/>
          </a:p>
          <a:p>
            <a:r>
              <a:rPr lang="en-GB" dirty="0"/>
              <a:t>Find ¼ of </a:t>
            </a:r>
            <a:r>
              <a:rPr lang="en-GB" dirty="0" smtClean="0"/>
              <a:t>580 </a:t>
            </a:r>
            <a:r>
              <a:rPr lang="en-GB" dirty="0" smtClean="0">
                <a:solidFill>
                  <a:srgbClr val="FF0000"/>
                </a:solidFill>
              </a:rPr>
              <a:t>=145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  <a:p>
            <a:r>
              <a:rPr lang="en-GB" dirty="0"/>
              <a:t>3/5 + ¼ </a:t>
            </a:r>
            <a:r>
              <a:rPr lang="en-GB" dirty="0" smtClean="0"/>
              <a:t>=</a:t>
            </a:r>
            <a:r>
              <a:rPr lang="en-GB" dirty="0" smtClean="0">
                <a:solidFill>
                  <a:srgbClr val="FF0000"/>
                </a:solidFill>
              </a:rPr>
              <a:t>17/20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  <a:p>
            <a:r>
              <a:rPr lang="en-GB" dirty="0"/>
              <a:t>The room measures 9.5m by 6m, what is the area/perimeter</a:t>
            </a:r>
            <a:r>
              <a:rPr lang="en-GB" dirty="0" smtClean="0"/>
              <a:t>? </a:t>
            </a:r>
            <a:r>
              <a:rPr lang="en-GB" dirty="0" smtClean="0">
                <a:solidFill>
                  <a:srgbClr val="FF0000"/>
                </a:solidFill>
              </a:rPr>
              <a:t>Area=57cm squared perimeter=31cm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22549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1/7/20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__ + 0.25 = 7</a:t>
            </a:r>
          </a:p>
          <a:p>
            <a:endParaRPr lang="en-GB" dirty="0"/>
          </a:p>
          <a:p>
            <a:r>
              <a:rPr lang="en-GB" dirty="0"/>
              <a:t>Liam’s father weight 75.6kg, Liam weighs half as much, what is Liam’s weight?</a:t>
            </a:r>
          </a:p>
          <a:p>
            <a:endParaRPr lang="en-GB" dirty="0"/>
          </a:p>
          <a:p>
            <a:r>
              <a:rPr lang="en-GB" dirty="0"/>
              <a:t>3/8 of 48 =</a:t>
            </a:r>
          </a:p>
          <a:p>
            <a:endParaRPr lang="en-GB" dirty="0"/>
          </a:p>
          <a:p>
            <a:r>
              <a:rPr lang="en-GB" dirty="0"/>
              <a:t>Round £746.47 to the nearest pound</a:t>
            </a:r>
          </a:p>
          <a:p>
            <a:endParaRPr lang="en-GB" dirty="0"/>
          </a:p>
          <a:p>
            <a:r>
              <a:rPr lang="en-GB" dirty="0"/>
              <a:t>Arrange these numbers in descending order</a:t>
            </a:r>
          </a:p>
          <a:p>
            <a:pPr marL="0" indent="0">
              <a:buNone/>
            </a:pPr>
            <a:r>
              <a:rPr lang="en-GB" dirty="0"/>
              <a:t>387 649,	  3 387 649,	     87 649, 	        783 496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2859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 1/7/20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_6.75_ </a:t>
            </a:r>
            <a:r>
              <a:rPr lang="en-GB" dirty="0"/>
              <a:t>+ 0.25 = </a:t>
            </a:r>
            <a:r>
              <a:rPr lang="en-GB" dirty="0">
                <a:solidFill>
                  <a:srgbClr val="FF0000"/>
                </a:solidFill>
              </a:rPr>
              <a:t>7</a:t>
            </a:r>
          </a:p>
          <a:p>
            <a:endParaRPr lang="en-GB" dirty="0"/>
          </a:p>
          <a:p>
            <a:r>
              <a:rPr lang="en-GB" dirty="0"/>
              <a:t>Liam’s father weight 75.6kg, Liam weighs half as much, what is Liam’s weight</a:t>
            </a:r>
            <a:r>
              <a:rPr lang="en-GB" dirty="0" smtClean="0"/>
              <a:t>? </a:t>
            </a:r>
            <a:r>
              <a:rPr lang="en-GB" dirty="0" smtClean="0">
                <a:solidFill>
                  <a:srgbClr val="FF0000"/>
                </a:solidFill>
              </a:rPr>
              <a:t>37.8kg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  <a:p>
            <a:r>
              <a:rPr lang="en-GB" dirty="0"/>
              <a:t>3/8 of 48 </a:t>
            </a:r>
            <a:r>
              <a:rPr lang="en-GB" dirty="0" smtClean="0"/>
              <a:t>=</a:t>
            </a:r>
            <a:r>
              <a:rPr lang="en-GB" dirty="0" smtClean="0">
                <a:solidFill>
                  <a:srgbClr val="FF0000"/>
                </a:solidFill>
              </a:rPr>
              <a:t>18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  <a:p>
            <a:r>
              <a:rPr lang="en-GB" dirty="0"/>
              <a:t>Round £746.47 to the nearest </a:t>
            </a:r>
            <a:r>
              <a:rPr lang="en-GB" dirty="0" smtClean="0"/>
              <a:t>pound </a:t>
            </a:r>
            <a:r>
              <a:rPr lang="en-GB" dirty="0" smtClean="0">
                <a:solidFill>
                  <a:srgbClr val="FF0000"/>
                </a:solidFill>
              </a:rPr>
              <a:t>£746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  <a:p>
            <a:r>
              <a:rPr lang="en-GB" dirty="0"/>
              <a:t>Arrange these numbers in descending order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>
                <a:solidFill>
                  <a:srgbClr val="FF0000"/>
                </a:solidFill>
              </a:rPr>
              <a:t>87 649</a:t>
            </a:r>
            <a:r>
              <a:rPr lang="en-GB" dirty="0" smtClean="0">
                <a:solidFill>
                  <a:srgbClr val="FF0000"/>
                </a:solidFill>
              </a:rPr>
              <a:t>,  387 </a:t>
            </a:r>
            <a:r>
              <a:rPr lang="en-GB" dirty="0">
                <a:solidFill>
                  <a:srgbClr val="FF0000"/>
                </a:solidFill>
              </a:rPr>
              <a:t>649,	783 496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  </a:t>
            </a:r>
            <a:r>
              <a:rPr lang="en-GB" dirty="0">
                <a:solidFill>
                  <a:srgbClr val="FF0000"/>
                </a:solidFill>
              </a:rPr>
              <a:t>3 387 649,</a:t>
            </a:r>
            <a:r>
              <a:rPr lang="en-GB" dirty="0"/>
              <a:t>	     	</a:t>
            </a:r>
          </a:p>
        </p:txBody>
      </p:sp>
    </p:spTree>
    <p:extLst>
      <p:ext uri="{BB962C8B-B14F-4D97-AF65-F5344CB8AC3E}">
        <p14:creationId xmlns:p14="http://schemas.microsoft.com/office/powerpoint/2010/main" val="263627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3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GB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Fast Five </a:t>
            </a:r>
            <a:r>
              <a:rPr lang="en-GB" b="1" u="sng" dirty="0"/>
              <a:t>15</a:t>
            </a:r>
            <a:r>
              <a:rPr lang="en-GB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/6/20</a:t>
            </a:r>
            <a:endParaRPr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33"/>
          <p:cNvSpPr txBox="1">
            <a:spLocks noGrp="1"/>
          </p:cNvSpPr>
          <p:nvPr>
            <p:ph type="body" idx="1"/>
          </p:nvPr>
        </p:nvSpPr>
        <p:spPr>
          <a:xfrm>
            <a:off x="1631504" y="1340768"/>
            <a:ext cx="8928992" cy="5400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813, 888, 913, 898, 903 – which number is closest to 900?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000" dirty="0">
                <a:solidFill>
                  <a:srgbClr val="FF0000"/>
                </a:solidFill>
              </a:rPr>
              <a:t>898</a:t>
            </a:r>
            <a:endParaRPr sz="2000" dirty="0">
              <a:solidFill>
                <a:srgbClr val="FF0000"/>
              </a:solidFill>
            </a:endParaRPr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87</a:t>
            </a:r>
            <a:r>
              <a:rPr lang="en-GB" sz="20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n-GB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lang="en-GB" sz="20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623</a:t>
            </a:r>
            <a:r>
              <a:rPr lang="en-GB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1498</a:t>
            </a:r>
            <a:endParaRPr sz="2000" dirty="0"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?/4 = ?/12 = 2/? Complete the fractions to make them equivalent.</a:t>
            </a: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000" dirty="0">
                <a:solidFill>
                  <a:srgbClr val="FF0000"/>
                </a:solidFill>
              </a:rPr>
              <a:t>2/4 = 6/12 = 2/4</a:t>
            </a:r>
            <a:endParaRPr sz="2000" dirty="0">
              <a:solidFill>
                <a:srgbClr val="FF0000"/>
              </a:solidFill>
            </a:endParaRPr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0.7, 0.07, 0.3, 0.003, 0.03 Which two number would total 0.1? </a:t>
            </a:r>
            <a:r>
              <a:rPr lang="en-GB" sz="20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0.07+0.03</a:t>
            </a:r>
            <a:endParaRPr sz="2000" dirty="0"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345 x 1 = </a:t>
            </a:r>
            <a:r>
              <a:rPr lang="en-GB" sz="20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345</a:t>
            </a:r>
            <a:endParaRPr sz="2000" dirty="0"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S = 5, what is 3s x 7 = </a:t>
            </a:r>
            <a:r>
              <a:rPr lang="en-GB" sz="20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105</a:t>
            </a:r>
            <a:endParaRPr sz="2000" dirty="0"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7010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lvl="0"/>
            <a:r>
              <a:rPr lang="en-GB" b="1" u="sng" dirty="0"/>
              <a:t>Fast Five 16/6/20</a:t>
            </a:r>
            <a:endParaRPr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34"/>
          <p:cNvSpPr txBox="1">
            <a:spLocks noGrp="1"/>
          </p:cNvSpPr>
          <p:nvPr>
            <p:ph type="body" idx="1"/>
          </p:nvPr>
        </p:nvSpPr>
        <p:spPr>
          <a:xfrm>
            <a:off x="1703512" y="1268760"/>
            <a:ext cx="8784976" cy="547260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3p + 15 = 90, what is the value of p?</a:t>
            </a:r>
            <a:endParaRPr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What are the common multiples of 4 and 6 between 20 and 40?</a:t>
            </a:r>
            <a:endParaRPr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3405ml = How many L?</a:t>
            </a:r>
            <a:endParaRPr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3.4 x 1.2 =</a:t>
            </a:r>
            <a:endParaRPr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9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 these numbers smallest to largest</a:t>
            </a:r>
            <a:endParaRPr/>
          </a:p>
          <a:p>
            <a:pPr marL="0" indent="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r>
              <a:rPr lang="en-GB" sz="296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124, 356	142, 536,	634, 125	124, 653 </a:t>
            </a:r>
            <a:endParaRPr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lvl="0"/>
            <a:r>
              <a:rPr lang="en-GB" b="1" u="sng" dirty="0"/>
              <a:t>Fast Five 16/6/20</a:t>
            </a:r>
            <a:endParaRPr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34"/>
          <p:cNvSpPr txBox="1">
            <a:spLocks noGrp="1"/>
          </p:cNvSpPr>
          <p:nvPr>
            <p:ph type="body" idx="1"/>
          </p:nvPr>
        </p:nvSpPr>
        <p:spPr>
          <a:xfrm>
            <a:off x="1703512" y="1268760"/>
            <a:ext cx="8784976" cy="547260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3p + 15 = 90, what is the value of p? </a:t>
            </a:r>
            <a:r>
              <a:rPr lang="en-GB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</a:t>
            </a:r>
            <a:endParaRPr sz="2400" dirty="0"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What are the common multiples of 4 and 6 between 20 and 40?</a:t>
            </a:r>
          </a:p>
          <a:p>
            <a:pPr marL="0" indent="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r>
              <a:rPr lang="en-GB" sz="2400" dirty="0">
                <a:solidFill>
                  <a:srgbClr val="FF0000"/>
                </a:solidFill>
              </a:rPr>
              <a:t>24, 36</a:t>
            </a:r>
            <a:endParaRPr sz="2400" dirty="0">
              <a:solidFill>
                <a:srgbClr val="FF0000"/>
              </a:solidFill>
            </a:endParaRPr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3405ml = How many L? </a:t>
            </a:r>
            <a:r>
              <a:rPr lang="en-GB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3.405</a:t>
            </a:r>
            <a:endParaRPr sz="2400" dirty="0"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3.4 x 1.2 = </a:t>
            </a:r>
            <a:r>
              <a:rPr lang="en-GB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4.08</a:t>
            </a:r>
            <a:endParaRPr sz="2400" dirty="0"/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92"/>
              </a:spcBef>
              <a:buClr>
                <a:schemeClr val="dk1"/>
              </a:buClr>
              <a:buSzPts val="2960"/>
              <a:buFont typeface="Arial"/>
              <a:buChar char="•"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 these numbers smallest to largest</a:t>
            </a:r>
            <a:endParaRPr sz="2400" dirty="0"/>
          </a:p>
          <a:p>
            <a:pPr marL="0" indent="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124, 356	142, 536,	634, 125	124, 653 </a:t>
            </a:r>
          </a:p>
          <a:p>
            <a:pPr marL="0" indent="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r>
              <a:rPr lang="en-GB" sz="2400" dirty="0">
                <a:solidFill>
                  <a:srgbClr val="FF0000"/>
                </a:solidFill>
              </a:rPr>
              <a:t>124 356             124 653            142 536            634 125</a:t>
            </a:r>
            <a:endParaRPr sz="2400" dirty="0">
              <a:solidFill>
                <a:srgbClr val="FF0000"/>
              </a:solidFill>
            </a:endParaRPr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154940">
              <a:spcBef>
                <a:spcPts val="592"/>
              </a:spcBef>
              <a:buClr>
                <a:schemeClr val="dk1"/>
              </a:buClr>
              <a:buSzPts val="2960"/>
              <a:buNone/>
            </a:pPr>
            <a:endParaRPr sz="296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249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5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lvl="0"/>
            <a:r>
              <a:rPr lang="en-GB" b="1" u="sng" dirty="0"/>
              <a:t>Fast Five 17/6/20</a:t>
            </a:r>
            <a:endParaRPr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35"/>
          <p:cNvSpPr txBox="1">
            <a:spLocks noGrp="1"/>
          </p:cNvSpPr>
          <p:nvPr>
            <p:ph type="body" idx="1"/>
          </p:nvPr>
        </p:nvSpPr>
        <p:spPr>
          <a:xfrm>
            <a:off x="1524000" y="1196752"/>
            <a:ext cx="9036496" cy="55446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ts val="2600"/>
              <a:buFont typeface="Arial"/>
              <a:buChar char="•"/>
            </a:pPr>
            <a:r>
              <a:rPr lang="en-GB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rule for this sequence is subtract 12 each time, complete the sequence</a:t>
            </a:r>
            <a:endParaRPr/>
          </a:p>
          <a:p>
            <a:pPr marL="0" indent="0" algn="ctr">
              <a:spcBef>
                <a:spcPts val="520"/>
              </a:spcBef>
              <a:buClr>
                <a:schemeClr val="dk1"/>
              </a:buClr>
              <a:buSzPts val="2600"/>
              <a:buNone/>
            </a:pPr>
            <a:r>
              <a:rPr lang="en-GB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250, ___, ___, ___, ___, ___, 178</a:t>
            </a:r>
            <a:endParaRPr/>
          </a:p>
          <a:p>
            <a:pPr marL="0" indent="0">
              <a:spcBef>
                <a:spcPts val="520"/>
              </a:spcBef>
              <a:buClr>
                <a:schemeClr val="dk1"/>
              </a:buClr>
              <a:buSzPts val="2600"/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20"/>
              </a:spcBef>
              <a:buClr>
                <a:schemeClr val="dk1"/>
              </a:buClr>
              <a:buSzPts val="2600"/>
              <a:buFont typeface="Arial"/>
              <a:buChar char="•"/>
            </a:pPr>
            <a:r>
              <a:rPr lang="en-GB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 temperature at 6am was -7˚C and by midday it had increased by 4°C, what was the temperature at midday?</a:t>
            </a:r>
            <a:endParaRPr/>
          </a:p>
          <a:p>
            <a:pPr marL="342900" indent="-177800">
              <a:spcBef>
                <a:spcPts val="520"/>
              </a:spcBef>
              <a:buClr>
                <a:schemeClr val="dk1"/>
              </a:buClr>
              <a:buSzPts val="2600"/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20"/>
              </a:spcBef>
              <a:buClr>
                <a:schemeClr val="dk1"/>
              </a:buClr>
              <a:buSzPts val="2600"/>
              <a:buFont typeface="Arial"/>
              <a:buChar char="•"/>
            </a:pPr>
            <a:r>
              <a:rPr lang="en-GB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37% x 320</a:t>
            </a:r>
            <a:endParaRPr/>
          </a:p>
          <a:p>
            <a:pPr marL="342900" indent="-177800">
              <a:spcBef>
                <a:spcPts val="520"/>
              </a:spcBef>
              <a:buClr>
                <a:schemeClr val="dk1"/>
              </a:buClr>
              <a:buSzPts val="2600"/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20"/>
              </a:spcBef>
              <a:buClr>
                <a:schemeClr val="dk1"/>
              </a:buClr>
              <a:buSzPts val="2600"/>
              <a:buFont typeface="Arial"/>
              <a:buChar char="•"/>
            </a:pPr>
            <a:r>
              <a:rPr lang="en-GB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5/6 x 34 =</a:t>
            </a:r>
            <a:endParaRPr/>
          </a:p>
          <a:p>
            <a:pPr marL="342900" indent="-177800">
              <a:spcBef>
                <a:spcPts val="520"/>
              </a:spcBef>
              <a:buClr>
                <a:schemeClr val="dk1"/>
              </a:buClr>
              <a:buSzPts val="2600"/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20"/>
              </a:spcBef>
              <a:buClr>
                <a:schemeClr val="dk1"/>
              </a:buClr>
              <a:buSzPts val="2600"/>
              <a:buFont typeface="Arial"/>
              <a:buChar char="•"/>
            </a:pPr>
            <a:r>
              <a:rPr lang="en-GB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digital clock displayed the time 23:41, what will the time be 40 minutes later?</a:t>
            </a:r>
            <a:endParaRPr/>
          </a:p>
          <a:p>
            <a:pPr marL="342900" indent="-139700">
              <a:spcBef>
                <a:spcPts val="640"/>
              </a:spcBef>
              <a:buClr>
                <a:schemeClr val="dk1"/>
              </a:buClr>
              <a:buSzPts val="3200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139700">
              <a:spcBef>
                <a:spcPts val="640"/>
              </a:spcBef>
              <a:buClr>
                <a:schemeClr val="dk1"/>
              </a:buClr>
              <a:buSzPts val="3200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139700">
              <a:spcBef>
                <a:spcPts val="640"/>
              </a:spcBef>
              <a:buClr>
                <a:schemeClr val="dk1"/>
              </a:buClr>
              <a:buSzPts val="3200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5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lvl="0"/>
            <a:r>
              <a:rPr lang="en-GB" b="1" u="sng" dirty="0"/>
              <a:t>Fast Five 17/6/20</a:t>
            </a:r>
            <a:endParaRPr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35"/>
          <p:cNvSpPr txBox="1">
            <a:spLocks noGrp="1"/>
          </p:cNvSpPr>
          <p:nvPr>
            <p:ph type="body" idx="1"/>
          </p:nvPr>
        </p:nvSpPr>
        <p:spPr>
          <a:xfrm>
            <a:off x="1524000" y="1196752"/>
            <a:ext cx="9036496" cy="55446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ts val="2600"/>
              <a:buFont typeface="Arial"/>
              <a:buChar char="•"/>
            </a:pPr>
            <a:r>
              <a:rPr lang="en-GB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rule for this sequence is subtract 12 each time, complete the sequence</a:t>
            </a:r>
            <a:endParaRPr dirty="0"/>
          </a:p>
          <a:p>
            <a:pPr marL="0" indent="0" algn="ctr">
              <a:spcBef>
                <a:spcPts val="520"/>
              </a:spcBef>
              <a:buClr>
                <a:schemeClr val="dk1"/>
              </a:buClr>
              <a:buSzPts val="2600"/>
              <a:buNone/>
            </a:pPr>
            <a:r>
              <a:rPr lang="en-GB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250</a:t>
            </a:r>
            <a:r>
              <a:rPr lang="en-GB" sz="2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,238,</a:t>
            </a:r>
            <a:r>
              <a:rPr lang="en-GB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226,214, 202, 190</a:t>
            </a:r>
            <a:r>
              <a:rPr lang="en-GB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178</a:t>
            </a:r>
            <a:endParaRPr dirty="0"/>
          </a:p>
          <a:p>
            <a:pPr marL="0" indent="0">
              <a:spcBef>
                <a:spcPts val="520"/>
              </a:spcBef>
              <a:buClr>
                <a:schemeClr val="dk1"/>
              </a:buClr>
              <a:buSzPts val="2600"/>
              <a:buNone/>
            </a:pP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20"/>
              </a:spcBef>
              <a:buSzPts val="2600"/>
            </a:pPr>
            <a:r>
              <a:rPr lang="en-GB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 temperature at 6am was -7˚C and by midday it had increased by 4°C, what was the temperature at midday? </a:t>
            </a:r>
            <a:r>
              <a:rPr lang="en-GB" sz="2600" dirty="0">
                <a:solidFill>
                  <a:srgbClr val="FF0000"/>
                </a:solidFill>
              </a:rPr>
              <a:t>-3</a:t>
            </a:r>
            <a:r>
              <a:rPr lang="en-GB" dirty="0">
                <a:solidFill>
                  <a:srgbClr val="FF0000"/>
                </a:solidFill>
              </a:rPr>
              <a:t>°C</a:t>
            </a:r>
            <a:endParaRPr dirty="0">
              <a:solidFill>
                <a:srgbClr val="FF0000"/>
              </a:solidFill>
            </a:endParaRPr>
          </a:p>
          <a:p>
            <a:pPr marL="342900" indent="-177800">
              <a:spcBef>
                <a:spcPts val="520"/>
              </a:spcBef>
              <a:buClr>
                <a:schemeClr val="dk1"/>
              </a:buClr>
              <a:buSzPts val="2600"/>
              <a:buNone/>
            </a:pP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20"/>
              </a:spcBef>
              <a:buClr>
                <a:schemeClr val="dk1"/>
              </a:buClr>
              <a:buSzPts val="2600"/>
              <a:buFont typeface="Arial"/>
              <a:buChar char="•"/>
            </a:pPr>
            <a:r>
              <a:rPr lang="en-GB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37% x 320 = </a:t>
            </a:r>
            <a:r>
              <a:rPr lang="en-GB" sz="2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118.4</a:t>
            </a:r>
            <a:endParaRPr dirty="0"/>
          </a:p>
          <a:p>
            <a:pPr marL="342900" indent="-177800">
              <a:spcBef>
                <a:spcPts val="520"/>
              </a:spcBef>
              <a:buClr>
                <a:schemeClr val="dk1"/>
              </a:buClr>
              <a:buSzPts val="2600"/>
              <a:buNone/>
            </a:pP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20"/>
              </a:spcBef>
              <a:buClr>
                <a:schemeClr val="dk1"/>
              </a:buClr>
              <a:buSzPts val="2600"/>
              <a:buFont typeface="Arial"/>
              <a:buChar char="•"/>
            </a:pPr>
            <a:r>
              <a:rPr lang="en-GB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5/6 x 34 = </a:t>
            </a:r>
            <a:r>
              <a:rPr lang="en-GB" sz="2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28.3</a:t>
            </a:r>
            <a:endParaRPr dirty="0"/>
          </a:p>
          <a:p>
            <a:pPr marL="342900" indent="-177800">
              <a:spcBef>
                <a:spcPts val="520"/>
              </a:spcBef>
              <a:buClr>
                <a:schemeClr val="dk1"/>
              </a:buClr>
              <a:buSzPts val="2600"/>
              <a:buNone/>
            </a:pP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520"/>
              </a:spcBef>
              <a:buClr>
                <a:schemeClr val="dk1"/>
              </a:buClr>
              <a:buSzPts val="2600"/>
              <a:buFont typeface="Arial"/>
              <a:buChar char="•"/>
            </a:pPr>
            <a:r>
              <a:rPr lang="en-GB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digital clock displayed the time 23:41, what will the time be 40 minutes later? </a:t>
            </a:r>
            <a:r>
              <a:rPr lang="en-GB" sz="2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00:21</a:t>
            </a:r>
            <a:endParaRPr dirty="0"/>
          </a:p>
          <a:p>
            <a:pPr marL="342900" indent="-139700">
              <a:spcBef>
                <a:spcPts val="640"/>
              </a:spcBef>
              <a:buClr>
                <a:schemeClr val="dk1"/>
              </a:buClr>
              <a:buSzPts val="3200"/>
              <a:buNone/>
            </a:pP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139700">
              <a:spcBef>
                <a:spcPts val="640"/>
              </a:spcBef>
              <a:buClr>
                <a:schemeClr val="dk1"/>
              </a:buClr>
              <a:buSzPts val="3200"/>
              <a:buNone/>
            </a:pP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139700">
              <a:spcBef>
                <a:spcPts val="640"/>
              </a:spcBef>
              <a:buClr>
                <a:schemeClr val="dk1"/>
              </a:buClr>
              <a:buSzPts val="3200"/>
              <a:buNone/>
            </a:pP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9348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6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lvl="0"/>
            <a:r>
              <a:rPr lang="en-GB" b="1" u="sng" dirty="0"/>
              <a:t>Fast Five 18/6/20</a:t>
            </a:r>
            <a:endParaRPr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36"/>
          <p:cNvSpPr txBox="1">
            <a:spLocks noGrp="1"/>
          </p:cNvSpPr>
          <p:nvPr>
            <p:ph type="body" idx="1"/>
          </p:nvPr>
        </p:nvSpPr>
        <p:spPr>
          <a:xfrm>
            <a:off x="1524000" y="1196752"/>
            <a:ext cx="9036496" cy="55446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I bought 4 pencils costing 25p each and note pad costing £2.25, what change would I get from a £5 note? </a:t>
            </a:r>
            <a:b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4 coins would I receive as change?</a:t>
            </a:r>
            <a:endParaRPr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number is closest to 1 000 000?</a:t>
            </a:r>
            <a:endParaRPr/>
          </a:p>
          <a:p>
            <a:pPr marL="0" indent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999 991,		1 000 010,		999 992	</a:t>
            </a:r>
            <a:endParaRPr/>
          </a:p>
          <a:p>
            <a:pPr marL="0" indent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Convert 0.4 to a fraction and a percentage.</a:t>
            </a:r>
            <a:endParaRPr/>
          </a:p>
          <a:p>
            <a:pPr marL="0" indent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Write down all the factors of 21</a:t>
            </a:r>
            <a:endParaRPr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 sale, a £22 jumper is reduced by 25%, what is the new price of the jumper?</a:t>
            </a:r>
            <a:endParaRPr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6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lvl="0"/>
            <a:r>
              <a:rPr lang="en-GB" b="1" u="sng" dirty="0"/>
              <a:t>Fast Five 18/6/20</a:t>
            </a:r>
            <a:endParaRPr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36"/>
          <p:cNvSpPr txBox="1">
            <a:spLocks noGrp="1"/>
          </p:cNvSpPr>
          <p:nvPr>
            <p:ph type="body" idx="1"/>
          </p:nvPr>
        </p:nvSpPr>
        <p:spPr>
          <a:xfrm>
            <a:off x="1524000" y="1196752"/>
            <a:ext cx="9036496" cy="55446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I bought 4 pencils costing 25p each and note pad costing £2.25, what change would I get from a £5 note? </a:t>
            </a:r>
            <a:r>
              <a:rPr lang="en-GB" sz="272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£1.75</a:t>
            </a:r>
            <a: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4 coins would I receive as change? </a:t>
            </a:r>
            <a:r>
              <a:rPr lang="en-GB" sz="2720" dirty="0">
                <a:solidFill>
                  <a:srgbClr val="FF0000"/>
                </a:solidFill>
                <a:sym typeface="Calibri"/>
              </a:rPr>
              <a:t>£1,50p, 20p, 5p</a:t>
            </a:r>
            <a:endParaRPr dirty="0">
              <a:solidFill>
                <a:srgbClr val="FF0000"/>
              </a:solidFill>
            </a:endParaRPr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SzPts val="2720"/>
            </a:pPr>
            <a: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number is closest to 1 000 000? </a:t>
            </a:r>
            <a:r>
              <a:rPr lang="en-GB" dirty="0">
                <a:solidFill>
                  <a:srgbClr val="FF0000"/>
                </a:solidFill>
              </a:rPr>
              <a:t>999 992</a:t>
            </a:r>
            <a:endParaRPr dirty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999 991,		1 000 010,		999 992	</a:t>
            </a:r>
            <a:endParaRPr dirty="0"/>
          </a:p>
          <a:p>
            <a:pPr marL="0" indent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Convert 0.4 to a fraction and a percentage. </a:t>
            </a:r>
            <a:r>
              <a:rPr lang="en-GB" sz="2720" dirty="0">
                <a:solidFill>
                  <a:srgbClr val="FF0000"/>
                </a:solidFill>
                <a:sym typeface="Calibri"/>
              </a:rPr>
              <a:t>40/100 or 40%</a:t>
            </a:r>
            <a:endParaRPr dirty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Write down all the factors of 21 </a:t>
            </a:r>
            <a:r>
              <a:rPr lang="en-GB" sz="272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1,3,7,21</a:t>
            </a:r>
            <a:endParaRPr dirty="0"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Font typeface="Arial"/>
              <a:buChar char="•"/>
            </a:pPr>
            <a:r>
              <a:rPr lang="en-GB" sz="27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 sale, a £22 jumper is reduced by 25%, what is the new price of the jumper? </a:t>
            </a:r>
            <a:r>
              <a:rPr lang="en-GB" sz="272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£16.5</a:t>
            </a:r>
            <a:endParaRPr dirty="0"/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17018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ts val="2720"/>
              <a:buNone/>
            </a:pPr>
            <a:endParaRPr sz="272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3493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1560</Words>
  <Application>Microsoft Office PowerPoint</Application>
  <PresentationFormat>Widescreen</PresentationFormat>
  <Paragraphs>294</Paragraphs>
  <Slides>27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Fast Five Weeks 3 and 4</vt:lpstr>
      <vt:lpstr>Fast Five 15/6/20</vt:lpstr>
      <vt:lpstr>Fast Five 15/6/20</vt:lpstr>
      <vt:lpstr>Fast Five 16/6/20</vt:lpstr>
      <vt:lpstr>Fast Five 16/6/20</vt:lpstr>
      <vt:lpstr>Fast Five 17/6/20</vt:lpstr>
      <vt:lpstr>Fast Five 17/6/20</vt:lpstr>
      <vt:lpstr>Fast Five 18/6/20</vt:lpstr>
      <vt:lpstr>Fast Five 18/6/20</vt:lpstr>
      <vt:lpstr>Fast Five 19/6/20</vt:lpstr>
      <vt:lpstr>Fast Five 19/6/20</vt:lpstr>
      <vt:lpstr>Fast Five 22/6/20</vt:lpstr>
      <vt:lpstr>Fast Five 22/6/20</vt:lpstr>
      <vt:lpstr>Fast Five 23/6/20</vt:lpstr>
      <vt:lpstr>Fast Five 23/6/20</vt:lpstr>
      <vt:lpstr>Fast Five 24/6/20</vt:lpstr>
      <vt:lpstr>Fast Five 24/6/20</vt:lpstr>
      <vt:lpstr>Fast Five 25/6/20</vt:lpstr>
      <vt:lpstr>Fast Five 25/6/20</vt:lpstr>
      <vt:lpstr>Fast Five 26/6/20</vt:lpstr>
      <vt:lpstr>Fast Five 26/6/20</vt:lpstr>
      <vt:lpstr>Fast 5 29/6/20</vt:lpstr>
      <vt:lpstr>Answers 29/6/20</vt:lpstr>
      <vt:lpstr>30/6/20</vt:lpstr>
      <vt:lpstr>Answers 30/6/20</vt:lpstr>
      <vt:lpstr>1/7/20</vt:lpstr>
      <vt:lpstr>Answers 1/7/20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Five Weeks 3 and 4</dc:title>
  <dc:creator>Anna A</dc:creator>
  <cp:lastModifiedBy>adenmead3</cp:lastModifiedBy>
  <cp:revision>5</cp:revision>
  <dcterms:created xsi:type="dcterms:W3CDTF">2020-05-29T15:11:21Z</dcterms:created>
  <dcterms:modified xsi:type="dcterms:W3CDTF">2020-06-12T09:50:19Z</dcterms:modified>
</cp:coreProperties>
</file>