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72" r:id="rId19"/>
    <p:sldId id="273" r:id="rId20"/>
    <p:sldId id="274" r:id="rId21"/>
    <p:sldId id="275" r:id="rId22"/>
    <p:sldId id="280"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6"/>
    <p:restoredTop sz="94297"/>
  </p:normalViewPr>
  <p:slideViewPr>
    <p:cSldViewPr snapToGrid="0" snapToObjects="1">
      <p:cViewPr varScale="1">
        <p:scale>
          <a:sx n="68" d="100"/>
          <a:sy n="68" d="100"/>
        </p:scale>
        <p:origin x="13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7DD4C0-1ACA-324D-A928-26293776763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101012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DD4C0-1ACA-324D-A928-26293776763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151461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DD4C0-1ACA-324D-A928-26293776763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295749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DD4C0-1ACA-324D-A928-26293776763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168916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7DD4C0-1ACA-324D-A928-262937767637}"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132401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DD4C0-1ACA-324D-A928-262937767637}"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155655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DD4C0-1ACA-324D-A928-262937767637}"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47034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DD4C0-1ACA-324D-A928-262937767637}"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297201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DD4C0-1ACA-324D-A928-262937767637}"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42708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DD4C0-1ACA-324D-A928-262937767637}"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349788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7DD4C0-1ACA-324D-A928-262937767637}"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8FA45-49B1-224A-B10C-3695322929A9}" type="slidenum">
              <a:rPr lang="en-US" smtClean="0"/>
              <a:t>‹#›</a:t>
            </a:fld>
            <a:endParaRPr lang="en-US"/>
          </a:p>
        </p:txBody>
      </p:sp>
    </p:spTree>
    <p:extLst>
      <p:ext uri="{BB962C8B-B14F-4D97-AF65-F5344CB8AC3E}">
        <p14:creationId xmlns:p14="http://schemas.microsoft.com/office/powerpoint/2010/main" val="301081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DD4C0-1ACA-324D-A928-262937767637}" type="datetimeFigureOut">
              <a:rPr lang="en-US" smtClean="0"/>
              <a:t>5/21/2020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8FA45-49B1-224A-B10C-3695322929A9}" type="slidenum">
              <a:rPr lang="en-US" smtClean="0"/>
              <a:t>‹#›</a:t>
            </a:fld>
            <a:endParaRPr lang="en-US"/>
          </a:p>
        </p:txBody>
      </p:sp>
    </p:spTree>
    <p:extLst>
      <p:ext uri="{BB962C8B-B14F-4D97-AF65-F5344CB8AC3E}">
        <p14:creationId xmlns:p14="http://schemas.microsoft.com/office/powerpoint/2010/main" val="2300274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NFeccE4gv8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youtube.com/watch?v=0-NhjfJ_RZI"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7A40-69E5-EE41-9844-8E93D37073E0}"/>
              </a:ext>
            </a:extLst>
          </p:cNvPr>
          <p:cNvSpPr>
            <a:spLocks noGrp="1"/>
          </p:cNvSpPr>
          <p:nvPr>
            <p:ph type="ctrTitle"/>
          </p:nvPr>
        </p:nvSpPr>
        <p:spPr/>
        <p:txBody>
          <a:bodyPr/>
          <a:lstStyle/>
          <a:p>
            <a:r>
              <a:rPr lang="en-US" dirty="0"/>
              <a:t>Reception</a:t>
            </a:r>
          </a:p>
        </p:txBody>
      </p:sp>
      <p:sp>
        <p:nvSpPr>
          <p:cNvPr id="3" name="Subtitle 2">
            <a:extLst>
              <a:ext uri="{FF2B5EF4-FFF2-40B4-BE49-F238E27FC236}">
                <a16:creationId xmlns:a16="http://schemas.microsoft.com/office/drawing/2014/main" id="{D07648F7-9AC0-5A40-A698-3D02927C24E7}"/>
              </a:ext>
            </a:extLst>
          </p:cNvPr>
          <p:cNvSpPr>
            <a:spLocks noGrp="1"/>
          </p:cNvSpPr>
          <p:nvPr>
            <p:ph type="subTitle" idx="1"/>
          </p:nvPr>
        </p:nvSpPr>
        <p:spPr/>
        <p:txBody>
          <a:bodyPr/>
          <a:lstStyle/>
          <a:p>
            <a:r>
              <a:rPr lang="en-US" dirty="0"/>
              <a:t>Friends Topic</a:t>
            </a:r>
          </a:p>
        </p:txBody>
      </p:sp>
    </p:spTree>
    <p:extLst>
      <p:ext uri="{BB962C8B-B14F-4D97-AF65-F5344CB8AC3E}">
        <p14:creationId xmlns:p14="http://schemas.microsoft.com/office/powerpoint/2010/main" val="1530027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8AA373-7B4B-5845-AEFA-7CD795FA3432}"/>
              </a:ext>
            </a:extLst>
          </p:cNvPr>
          <p:cNvSpPr/>
          <p:nvPr/>
        </p:nvSpPr>
        <p:spPr>
          <a:xfrm>
            <a:off x="362857" y="884275"/>
            <a:ext cx="8374742" cy="400110"/>
          </a:xfrm>
          <a:prstGeom prst="rect">
            <a:avLst/>
          </a:prstGeom>
        </p:spPr>
        <p:txBody>
          <a:bodyPr wrap="square">
            <a:spAutoFit/>
          </a:bodyPr>
          <a:lstStyle/>
          <a:p>
            <a:pPr marL="2250440" indent="-2250440">
              <a:spcAft>
                <a:spcPts val="0"/>
              </a:spcAft>
            </a:pPr>
            <a:r>
              <a:rPr lang="en-US" sz="2000" b="1" dirty="0">
                <a:solidFill>
                  <a:srgbClr val="80D219"/>
                </a:solidFill>
                <a:effectLst/>
                <a:latin typeface="Calibri" panose="020F0502020204030204" pitchFamily="34" charset="0"/>
                <a:ea typeface="Calibri" panose="020F0502020204030204" pitchFamily="34" charset="0"/>
                <a:cs typeface="Times New Roman" panose="02020603050405020304" pitchFamily="18" charset="0"/>
              </a:rPr>
              <a:t>NURSERY FOCUS WEEK 2:</a:t>
            </a:r>
            <a:r>
              <a:rPr lang="en-US" sz="2000" dirty="0">
                <a:solidFill>
                  <a:srgbClr val="80D219"/>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What Jesus tells us about being friends.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B013BC6-B19C-CE46-B749-323D237111E4}"/>
              </a:ext>
            </a:extLst>
          </p:cNvPr>
          <p:cNvPicPr>
            <a:picLocks noChangeAspect="1"/>
          </p:cNvPicPr>
          <p:nvPr/>
        </p:nvPicPr>
        <p:blipFill>
          <a:blip r:embed="rId2"/>
          <a:stretch>
            <a:fillRect/>
          </a:stretch>
        </p:blipFill>
        <p:spPr>
          <a:xfrm>
            <a:off x="1219199" y="2598693"/>
            <a:ext cx="6139541" cy="4259307"/>
          </a:xfrm>
          <a:prstGeom prst="rect">
            <a:avLst/>
          </a:prstGeom>
        </p:spPr>
      </p:pic>
      <p:sp>
        <p:nvSpPr>
          <p:cNvPr id="4" name="Rectangle 3">
            <a:extLst>
              <a:ext uri="{FF2B5EF4-FFF2-40B4-BE49-F238E27FC236}">
                <a16:creationId xmlns:a16="http://schemas.microsoft.com/office/drawing/2014/main" id="{A0BA01A9-D511-E748-8775-14D3430861D9}"/>
              </a:ext>
            </a:extLst>
          </p:cNvPr>
          <p:cNvSpPr/>
          <p:nvPr/>
        </p:nvSpPr>
        <p:spPr>
          <a:xfrm>
            <a:off x="647332" y="1564328"/>
            <a:ext cx="780579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What would you tell Jesus?</a:t>
            </a:r>
          </a:p>
        </p:txBody>
      </p:sp>
    </p:spTree>
    <p:extLst>
      <p:ext uri="{BB962C8B-B14F-4D97-AF65-F5344CB8AC3E}">
        <p14:creationId xmlns:p14="http://schemas.microsoft.com/office/powerpoint/2010/main" val="2974737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ookearlyfro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3663" y="0"/>
            <a:ext cx="5240337" cy="666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C26072D-3EAF-9A43-A7F6-F9ACBE5506C9}"/>
              </a:ext>
            </a:extLst>
          </p:cNvPr>
          <p:cNvSpPr txBox="1"/>
          <p:nvPr/>
        </p:nvSpPr>
        <p:spPr>
          <a:xfrm>
            <a:off x="319314" y="957943"/>
            <a:ext cx="3439886" cy="1815882"/>
          </a:xfrm>
          <a:prstGeom prst="rect">
            <a:avLst/>
          </a:prstGeom>
          <a:noFill/>
        </p:spPr>
        <p:txBody>
          <a:bodyPr wrap="square" rtlCol="0">
            <a:spAutoFit/>
          </a:bodyPr>
          <a:lstStyle/>
          <a:p>
            <a:r>
              <a:rPr lang="en-US" sz="2800" dirty="0"/>
              <a:t>Let’s read from the scripture about Jesus and his special friends:</a:t>
            </a:r>
          </a:p>
        </p:txBody>
      </p:sp>
    </p:spTree>
    <p:extLst>
      <p:ext uri="{BB962C8B-B14F-4D97-AF65-F5344CB8AC3E}">
        <p14:creationId xmlns:p14="http://schemas.microsoft.com/office/powerpoint/2010/main" val="10076602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nsidebookEY.jpg"/>
          <p:cNvPicPr>
            <a:picLocks noChangeAspect="1"/>
          </p:cNvPicPr>
          <p:nvPr/>
        </p:nvPicPr>
        <p:blipFill>
          <a:blip r:embed="rId2">
            <a:extLst>
              <a:ext uri="{28A0092B-C50C-407E-A947-70E740481C1C}">
                <a14:useLocalDpi xmlns:a14="http://schemas.microsoft.com/office/drawing/2010/main" val="0"/>
              </a:ext>
            </a:extLst>
          </a:blip>
          <a:srcRect l="6351" t="6654" r="5592" b="5893"/>
          <a:stretch>
            <a:fillRect/>
          </a:stretch>
        </p:blipFill>
        <p:spPr bwMode="auto">
          <a:xfrm>
            <a:off x="15274" y="12409"/>
            <a:ext cx="9144000" cy="674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GS2-p66-67.tif"/>
          <p:cNvPicPr>
            <a:picLocks noChangeAspect="1"/>
          </p:cNvPicPr>
          <p:nvPr/>
        </p:nvPicPr>
        <p:blipFill rotWithShape="1">
          <a:blip r:embed="rId3">
            <a:alphaModFix amt="62000"/>
            <a:extLst>
              <a:ext uri="{28A0092B-C50C-407E-A947-70E740481C1C}">
                <a14:useLocalDpi xmlns:a14="http://schemas.microsoft.com/office/drawing/2010/main" val="0"/>
              </a:ext>
            </a:extLst>
          </a:blip>
          <a:srcRect t="28209" r="52035"/>
          <a:stretch/>
        </p:blipFill>
        <p:spPr>
          <a:xfrm>
            <a:off x="683568" y="116632"/>
            <a:ext cx="7704856" cy="6363580"/>
          </a:xfrm>
          <a:prstGeom prst="rect">
            <a:avLst/>
          </a:prstGeom>
          <a:ln>
            <a:noFill/>
          </a:ln>
          <a:effectLst>
            <a:softEdge rad="112500"/>
          </a:effectLst>
        </p:spPr>
      </p:pic>
      <p:sp>
        <p:nvSpPr>
          <p:cNvPr id="2" name="TextBox 1"/>
          <p:cNvSpPr txBox="1"/>
          <p:nvPr/>
        </p:nvSpPr>
        <p:spPr>
          <a:xfrm>
            <a:off x="755576" y="332656"/>
            <a:ext cx="3666445" cy="3108544"/>
          </a:xfrm>
          <a:prstGeom prst="rect">
            <a:avLst/>
          </a:prstGeom>
          <a:solidFill>
            <a:srgbClr val="FFFFFF">
              <a:alpha val="61000"/>
            </a:srgbClr>
          </a:solidFill>
        </p:spPr>
        <p:txBody>
          <a:bodyPr wrap="square" rtlCol="0">
            <a:spAutoFit/>
          </a:bodyPr>
          <a:lstStyle/>
          <a:p>
            <a:r>
              <a:rPr lang="en-GB" sz="2800" b="1" dirty="0">
                <a:latin typeface="Century Gothic" pitchFamily="34" charset="0"/>
              </a:rPr>
              <a:t>Jesus and his friends worked very hard. They travelled on rough, dusty roads to towns and villages all over the country.</a:t>
            </a:r>
          </a:p>
        </p:txBody>
      </p:sp>
      <p:sp>
        <p:nvSpPr>
          <p:cNvPr id="8" name="Rectangle 7"/>
          <p:cNvSpPr/>
          <p:nvPr/>
        </p:nvSpPr>
        <p:spPr>
          <a:xfrm>
            <a:off x="755576" y="3717032"/>
            <a:ext cx="3672408" cy="2246769"/>
          </a:xfrm>
          <a:prstGeom prst="rect">
            <a:avLst/>
          </a:prstGeom>
          <a:solidFill>
            <a:srgbClr val="FFFFFF">
              <a:alpha val="61000"/>
            </a:srgbClr>
          </a:solidFill>
        </p:spPr>
        <p:txBody>
          <a:bodyPr wrap="square">
            <a:spAutoFit/>
          </a:bodyPr>
          <a:lstStyle/>
          <a:p>
            <a:r>
              <a:rPr lang="en-GB" sz="2800" b="1" dirty="0">
                <a:latin typeface="Century Gothic" pitchFamily="34" charset="0"/>
              </a:rPr>
              <a:t>Sometimes they had to walk a very long way to get from one village to another. </a:t>
            </a:r>
            <a:endParaRPr lang="en-US" sz="2800" b="1" dirty="0"/>
          </a:p>
        </p:txBody>
      </p:sp>
      <p:sp>
        <p:nvSpPr>
          <p:cNvPr id="9" name="Rectangle 8"/>
          <p:cNvSpPr/>
          <p:nvPr/>
        </p:nvSpPr>
        <p:spPr>
          <a:xfrm>
            <a:off x="4716016" y="404664"/>
            <a:ext cx="3672408" cy="2677656"/>
          </a:xfrm>
          <a:prstGeom prst="rect">
            <a:avLst/>
          </a:prstGeom>
          <a:solidFill>
            <a:srgbClr val="FFFFFF">
              <a:alpha val="61000"/>
            </a:srgbClr>
          </a:solidFill>
        </p:spPr>
        <p:txBody>
          <a:bodyPr wrap="square">
            <a:spAutoFit/>
          </a:bodyPr>
          <a:lstStyle/>
          <a:p>
            <a:r>
              <a:rPr lang="en-GB" sz="2800" b="1" dirty="0">
                <a:latin typeface="Century Gothic" pitchFamily="34" charset="0"/>
              </a:rPr>
              <a:t>All day long they told the people in the villages and the towns the Good News of God’s love for everyone. </a:t>
            </a:r>
            <a:endParaRPr lang="en-US" sz="2800" b="1" dirty="0"/>
          </a:p>
        </p:txBody>
      </p:sp>
      <p:sp>
        <p:nvSpPr>
          <p:cNvPr id="10" name="Rectangle 9"/>
          <p:cNvSpPr/>
          <p:nvPr/>
        </p:nvSpPr>
        <p:spPr>
          <a:xfrm>
            <a:off x="4716016" y="3284984"/>
            <a:ext cx="3672408" cy="2677656"/>
          </a:xfrm>
          <a:prstGeom prst="rect">
            <a:avLst/>
          </a:prstGeom>
          <a:solidFill>
            <a:srgbClr val="FFFFFF">
              <a:alpha val="61000"/>
            </a:srgbClr>
          </a:solidFill>
        </p:spPr>
        <p:txBody>
          <a:bodyPr wrap="square">
            <a:spAutoFit/>
          </a:bodyPr>
          <a:lstStyle/>
          <a:p>
            <a:r>
              <a:rPr lang="en-GB" sz="2800" b="1" dirty="0">
                <a:latin typeface="Century Gothic" pitchFamily="34" charset="0"/>
              </a:rPr>
              <a:t>They answered lots of questions that people asked them about God, sometimes very hard ones.</a:t>
            </a:r>
          </a:p>
        </p:txBody>
      </p:sp>
    </p:spTree>
    <p:extLst>
      <p:ext uri="{BB962C8B-B14F-4D97-AF65-F5344CB8AC3E}">
        <p14:creationId xmlns:p14="http://schemas.microsoft.com/office/powerpoint/2010/main" val="14080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nsidebookEY.jpg"/>
          <p:cNvPicPr>
            <a:picLocks noChangeAspect="1"/>
          </p:cNvPicPr>
          <p:nvPr/>
        </p:nvPicPr>
        <p:blipFill>
          <a:blip r:embed="rId2">
            <a:extLst>
              <a:ext uri="{28A0092B-C50C-407E-A947-70E740481C1C}">
                <a14:useLocalDpi xmlns:a14="http://schemas.microsoft.com/office/drawing/2010/main" val="0"/>
              </a:ext>
            </a:extLst>
          </a:blip>
          <a:srcRect l="6351" t="6654" r="5592" b="5893"/>
          <a:stretch>
            <a:fillRect/>
          </a:stretch>
        </p:blipFill>
        <p:spPr bwMode="auto">
          <a:xfrm>
            <a:off x="21484" y="7932"/>
            <a:ext cx="9144000" cy="674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GS2-p66-67.tif"/>
          <p:cNvPicPr>
            <a:picLocks noChangeAspect="1"/>
          </p:cNvPicPr>
          <p:nvPr/>
        </p:nvPicPr>
        <p:blipFill rotWithShape="1">
          <a:blip r:embed="rId3">
            <a:alphaModFix amt="69000"/>
            <a:extLst>
              <a:ext uri="{28A0092B-C50C-407E-A947-70E740481C1C}">
                <a14:useLocalDpi xmlns:a14="http://schemas.microsoft.com/office/drawing/2010/main" val="0"/>
              </a:ext>
            </a:extLst>
          </a:blip>
          <a:srcRect l="49511" r="641"/>
          <a:stretch/>
        </p:blipFill>
        <p:spPr>
          <a:xfrm>
            <a:off x="2843808" y="188640"/>
            <a:ext cx="5603349" cy="6202794"/>
          </a:xfrm>
          <a:prstGeom prst="rect">
            <a:avLst/>
          </a:prstGeom>
          <a:ln>
            <a:noFill/>
          </a:ln>
          <a:effectLst>
            <a:softEdge rad="112500"/>
          </a:effectLst>
        </p:spPr>
      </p:pic>
      <p:sp>
        <p:nvSpPr>
          <p:cNvPr id="3" name="TextBox 2"/>
          <p:cNvSpPr txBox="1"/>
          <p:nvPr/>
        </p:nvSpPr>
        <p:spPr>
          <a:xfrm>
            <a:off x="755576" y="908720"/>
            <a:ext cx="3600400" cy="4401205"/>
          </a:xfrm>
          <a:prstGeom prst="rect">
            <a:avLst/>
          </a:prstGeom>
          <a:solidFill>
            <a:srgbClr val="FFFFFF">
              <a:alpha val="57000"/>
            </a:srgbClr>
          </a:solidFill>
        </p:spPr>
        <p:txBody>
          <a:bodyPr wrap="square" rtlCol="0">
            <a:spAutoFit/>
          </a:bodyPr>
          <a:lstStyle/>
          <a:p>
            <a:r>
              <a:rPr lang="en-GB" sz="2800" b="1" dirty="0">
                <a:latin typeface="Century Gothic" pitchFamily="34" charset="0"/>
              </a:rPr>
              <a:t>In the evening, they felt very tired. Sometimes they all went to a quiet, lonely place to eat, to share with each other what had happened during the day, to rest, to be quiet and still.</a:t>
            </a:r>
          </a:p>
        </p:txBody>
      </p:sp>
      <p:sp>
        <p:nvSpPr>
          <p:cNvPr id="4" name="TextBox 3"/>
          <p:cNvSpPr txBox="1"/>
          <p:nvPr/>
        </p:nvSpPr>
        <p:spPr>
          <a:xfrm>
            <a:off x="5004048" y="5445224"/>
            <a:ext cx="3375118" cy="707886"/>
          </a:xfrm>
          <a:prstGeom prst="rect">
            <a:avLst/>
          </a:prstGeom>
          <a:solidFill>
            <a:srgbClr val="FFFFFF">
              <a:alpha val="57000"/>
            </a:srgbClr>
          </a:solidFill>
        </p:spPr>
        <p:txBody>
          <a:bodyPr wrap="none" rtlCol="0">
            <a:spAutoFit/>
          </a:bodyPr>
          <a:lstStyle/>
          <a:p>
            <a:pPr algn="r"/>
            <a:r>
              <a:rPr lang="en-GB" sz="2000" b="1" dirty="0">
                <a:latin typeface="Century Gothic" pitchFamily="34" charset="0"/>
              </a:rPr>
              <a:t>Based on Mark 6: 7, 30-32</a:t>
            </a:r>
          </a:p>
          <a:p>
            <a:pPr algn="r"/>
            <a:r>
              <a:rPr lang="en-GB" sz="2000" b="1" dirty="0">
                <a:latin typeface="Century Gothic" pitchFamily="34" charset="0"/>
              </a:rPr>
              <a:t>God’s Story 2</a:t>
            </a:r>
          </a:p>
        </p:txBody>
      </p:sp>
    </p:spTree>
    <p:extLst>
      <p:ext uri="{BB962C8B-B14F-4D97-AF65-F5344CB8AC3E}">
        <p14:creationId xmlns:p14="http://schemas.microsoft.com/office/powerpoint/2010/main" val="235854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bookearlyb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7000" cy="659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09F2AE8-3EFD-2546-8579-4613C8E72218}"/>
              </a:ext>
            </a:extLst>
          </p:cNvPr>
          <p:cNvSpPr/>
          <p:nvPr/>
        </p:nvSpPr>
        <p:spPr>
          <a:xfrm>
            <a:off x="1596571" y="1120676"/>
            <a:ext cx="7387771" cy="3539430"/>
          </a:xfrm>
          <a:prstGeom prst="rect">
            <a:avLst/>
          </a:prstGeom>
          <a:solidFill>
            <a:schemeClr val="bg1"/>
          </a:solidFill>
        </p:spPr>
        <p:txBody>
          <a:bodyPr wrap="square">
            <a:spAutoFit/>
          </a:bodyPr>
          <a:lstStyle/>
          <a:p>
            <a:pPr marL="57150">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SOME KEY QUESTIONS TO TALK ABOUT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000" dirty="0">
                <a:latin typeface="Calibri" panose="020F0502020204030204" pitchFamily="34" charset="0"/>
                <a:ea typeface="Calibri" panose="020F0502020204030204" pitchFamily="34" charset="0"/>
                <a:cs typeface="Times New Roman" panose="02020603050405020304" pitchFamily="18" charset="0"/>
              </a:rPr>
              <a:t>How do we know they are friends?</a:t>
            </a:r>
          </a:p>
          <a:p>
            <a:pPr marL="342900" lvl="0" indent="-342900">
              <a:spcAft>
                <a:spcPts val="0"/>
              </a:spcAft>
              <a:buClr>
                <a:srgbClr val="5E74D4"/>
              </a:buClr>
              <a:buSzPts val="1400"/>
              <a:buFont typeface="Times New Roman" panose="02020603050405020304" pitchFamily="18" charset="0"/>
              <a:buChar char="Q"/>
            </a:pPr>
            <a:r>
              <a:rPr lang="en-GB" sz="2000" dirty="0">
                <a:latin typeface="Calibri" panose="020F0502020204030204" pitchFamily="34" charset="0"/>
                <a:ea typeface="Calibri" panose="020F0502020204030204" pitchFamily="34" charset="0"/>
                <a:cs typeface="Times New Roman" panose="02020603050405020304" pitchFamily="18" charset="0"/>
              </a:rPr>
              <a:t>What does the picture tell us about friends?</a:t>
            </a:r>
          </a:p>
          <a:p>
            <a:pPr marL="342900" lvl="0" indent="-342900">
              <a:spcAft>
                <a:spcPts val="0"/>
              </a:spcAft>
              <a:buClr>
                <a:srgbClr val="5E74D4"/>
              </a:buClr>
              <a:buSzPts val="1400"/>
              <a:buFont typeface="Times New Roman" panose="02020603050405020304" pitchFamily="18" charset="0"/>
              <a:buChar char="Q"/>
            </a:pPr>
            <a:r>
              <a:rPr lang="en-GB" sz="2000" dirty="0">
                <a:latin typeface="Calibri" panose="020F0502020204030204" pitchFamily="34" charset="0"/>
                <a:ea typeface="Calibri" panose="020F0502020204030204" pitchFamily="34" charset="0"/>
                <a:cs typeface="Times New Roman" panose="02020603050405020304" pitchFamily="18" charset="0"/>
              </a:rPr>
              <a:t>What did Jesus and his friends do? </a:t>
            </a:r>
            <a:r>
              <a:rPr lang="en-GB" sz="1400" dirty="0">
                <a:latin typeface="Calibri" panose="020F0502020204030204" pitchFamily="34" charset="0"/>
                <a:ea typeface="Calibri" panose="020F0502020204030204" pitchFamily="34" charset="0"/>
                <a:cs typeface="Times New Roman" panose="02020603050405020304" pitchFamily="18" charset="0"/>
              </a:rPr>
              <a:t>(They worked, told people the Good News of God’s love for everyone, answered questions.)</a:t>
            </a:r>
          </a:p>
          <a:p>
            <a:pPr marL="342900" lvl="0" indent="-342900">
              <a:spcAft>
                <a:spcPts val="0"/>
              </a:spcAft>
              <a:buClr>
                <a:srgbClr val="5E74D4"/>
              </a:buClr>
              <a:buSzPts val="1400"/>
              <a:buFont typeface="Times New Roman" panose="02020603050405020304" pitchFamily="18" charset="0"/>
              <a:buChar char="Q"/>
            </a:pPr>
            <a:r>
              <a:rPr lang="en-GB" sz="2000" dirty="0">
                <a:latin typeface="Calibri" panose="020F0502020204030204" pitchFamily="34" charset="0"/>
                <a:ea typeface="Calibri" panose="020F0502020204030204" pitchFamily="34" charset="0"/>
                <a:cs typeface="Times New Roman" panose="02020603050405020304" pitchFamily="18" charset="0"/>
              </a:rPr>
              <a:t>Where did they go when they were tired?</a:t>
            </a:r>
          </a:p>
          <a:p>
            <a:pPr marL="342900" lvl="0" indent="-342900">
              <a:spcAft>
                <a:spcPts val="0"/>
              </a:spcAft>
              <a:buClr>
                <a:srgbClr val="5E74D4"/>
              </a:buClr>
              <a:buSzPts val="1400"/>
              <a:buFont typeface="Times New Roman" panose="02020603050405020304" pitchFamily="18" charset="0"/>
              <a:buChar char="Q"/>
            </a:pPr>
            <a:r>
              <a:rPr lang="en-GB" sz="2000" dirty="0">
                <a:latin typeface="Calibri" panose="020F0502020204030204" pitchFamily="34" charset="0"/>
                <a:ea typeface="Calibri" panose="020F0502020204030204" pitchFamily="34" charset="0"/>
                <a:cs typeface="Times New Roman" panose="02020603050405020304" pitchFamily="18" charset="0"/>
              </a:rPr>
              <a:t>What did they do together? </a:t>
            </a:r>
            <a:r>
              <a:rPr lang="en-GB" sz="1400" dirty="0">
                <a:latin typeface="Calibri" panose="020F0502020204030204" pitchFamily="34" charset="0"/>
                <a:ea typeface="Calibri" panose="020F0502020204030204" pitchFamily="34" charset="0"/>
                <a:cs typeface="Times New Roman" panose="02020603050405020304" pitchFamily="18" charset="0"/>
              </a:rPr>
              <a:t>(eat, shared experiences, rested)</a:t>
            </a:r>
          </a:p>
          <a:p>
            <a:pPr marL="342900" lvl="0" indent="-342900">
              <a:spcAft>
                <a:spcPts val="0"/>
              </a:spcAft>
              <a:buClr>
                <a:srgbClr val="5E74D4"/>
              </a:buClr>
              <a:buSzPts val="1400"/>
              <a:buFont typeface="Times New Roman" panose="02020603050405020304" pitchFamily="18" charset="0"/>
              <a:buChar char="Q"/>
            </a:pPr>
            <a:r>
              <a:rPr lang="en-GB" sz="2000" dirty="0">
                <a:latin typeface="Calibri" panose="020F0502020204030204" pitchFamily="34" charset="0"/>
                <a:ea typeface="Calibri" panose="020F0502020204030204" pitchFamily="34" charset="0"/>
                <a:cs typeface="Times New Roman" panose="02020603050405020304" pitchFamily="18" charset="0"/>
              </a:rPr>
              <a:t>Where do you go when you are tired?</a:t>
            </a:r>
          </a:p>
          <a:p>
            <a:pPr marL="342900" lvl="0" indent="-342900">
              <a:spcAft>
                <a:spcPts val="0"/>
              </a:spcAft>
              <a:buClr>
                <a:srgbClr val="5E74D4"/>
              </a:buClr>
              <a:buSzPts val="1400"/>
              <a:buFont typeface="Times New Roman" panose="02020603050405020304" pitchFamily="18" charset="0"/>
              <a:buChar char="Q"/>
            </a:pPr>
            <a:r>
              <a:rPr lang="en-GB" sz="2000" dirty="0">
                <a:latin typeface="Calibri" panose="020F0502020204030204" pitchFamily="34" charset="0"/>
                <a:ea typeface="Calibri" panose="020F0502020204030204" pitchFamily="34" charset="0"/>
                <a:cs typeface="Times New Roman" panose="02020603050405020304" pitchFamily="18" charset="0"/>
              </a:rPr>
              <a:t>Who do you talk to about your experiences of the day?  </a:t>
            </a:r>
            <a:r>
              <a:rPr lang="en-US" sz="2000" dirty="0">
                <a:latin typeface="Calibri" panose="020F0502020204030204" pitchFamily="34" charset="0"/>
                <a:ea typeface="Calibri" panose="020F0502020204030204" pitchFamily="34" charset="0"/>
                <a:cs typeface="Times New Roman" panose="02020603050405020304" pitchFamily="18" charset="0"/>
              </a:rPr>
              <a:t>e.g. what has gone well/what has not.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000" dirty="0">
                <a:latin typeface="Calibri" panose="020F0502020204030204" pitchFamily="34" charset="0"/>
                <a:ea typeface="Calibri" panose="020F0502020204030204" pitchFamily="34" charset="0"/>
                <a:cs typeface="Times New Roman" panose="02020603050405020304" pitchFamily="18" charset="0"/>
              </a:rPr>
              <a:t>Where do you go to be quiet and still?</a:t>
            </a:r>
          </a:p>
        </p:txBody>
      </p:sp>
    </p:spTree>
    <p:extLst>
      <p:ext uri="{BB962C8B-B14F-4D97-AF65-F5344CB8AC3E}">
        <p14:creationId xmlns:p14="http://schemas.microsoft.com/office/powerpoint/2010/main" val="177504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074635-E66A-384B-B636-12AB240B6CD0}"/>
              </a:ext>
            </a:extLst>
          </p:cNvPr>
          <p:cNvPicPr>
            <a:picLocks noChangeAspect="1"/>
          </p:cNvPicPr>
          <p:nvPr/>
        </p:nvPicPr>
        <p:blipFill>
          <a:blip r:embed="rId2"/>
          <a:stretch>
            <a:fillRect/>
          </a:stretch>
        </p:blipFill>
        <p:spPr>
          <a:xfrm>
            <a:off x="548822" y="3973286"/>
            <a:ext cx="5346700" cy="1524000"/>
          </a:xfrm>
          <a:prstGeom prst="rect">
            <a:avLst/>
          </a:prstGeom>
        </p:spPr>
      </p:pic>
      <p:pic>
        <p:nvPicPr>
          <p:cNvPr id="3" name="Picture 2">
            <a:extLst>
              <a:ext uri="{FF2B5EF4-FFF2-40B4-BE49-F238E27FC236}">
                <a16:creationId xmlns:a16="http://schemas.microsoft.com/office/drawing/2014/main" id="{A4E08B6F-601B-C948-90BD-198F31FB46E2}"/>
              </a:ext>
            </a:extLst>
          </p:cNvPr>
          <p:cNvPicPr>
            <a:picLocks noChangeAspect="1"/>
          </p:cNvPicPr>
          <p:nvPr/>
        </p:nvPicPr>
        <p:blipFill>
          <a:blip r:embed="rId3"/>
          <a:stretch>
            <a:fillRect/>
          </a:stretch>
        </p:blipFill>
        <p:spPr>
          <a:xfrm>
            <a:off x="5047342" y="1694542"/>
            <a:ext cx="3810000" cy="2133600"/>
          </a:xfrm>
          <a:prstGeom prst="rect">
            <a:avLst/>
          </a:prstGeom>
        </p:spPr>
      </p:pic>
      <p:sp>
        <p:nvSpPr>
          <p:cNvPr id="4" name="Rectangle 3">
            <a:extLst>
              <a:ext uri="{FF2B5EF4-FFF2-40B4-BE49-F238E27FC236}">
                <a16:creationId xmlns:a16="http://schemas.microsoft.com/office/drawing/2014/main" id="{7CFB1D64-BDD6-B246-8909-43F9C5968D0C}"/>
              </a:ext>
            </a:extLst>
          </p:cNvPr>
          <p:cNvSpPr/>
          <p:nvPr/>
        </p:nvSpPr>
        <p:spPr>
          <a:xfrm>
            <a:off x="258474" y="236975"/>
            <a:ext cx="8439041" cy="1415772"/>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Make a friendship chain. </a:t>
            </a:r>
          </a:p>
          <a:p>
            <a:pPr algn="ctr"/>
            <a:r>
              <a:rPr lang="en-US" sz="3200" b="0" cap="none" spc="0" dirty="0">
                <a:ln w="0"/>
                <a:solidFill>
                  <a:schemeClr val="accent1"/>
                </a:solidFill>
                <a:effectLst>
                  <a:outerShdw blurRad="38100" dist="25400" dir="5400000" algn="ctr" rotWithShape="0">
                    <a:srgbClr val="6E747A">
                      <a:alpha val="43000"/>
                    </a:srgbClr>
                  </a:outerShdw>
                </a:effectLst>
              </a:rPr>
              <a:t>Write a word to describe friendship on each link.</a:t>
            </a:r>
          </a:p>
        </p:txBody>
      </p:sp>
    </p:spTree>
    <p:extLst>
      <p:ext uri="{BB962C8B-B14F-4D97-AF65-F5344CB8AC3E}">
        <p14:creationId xmlns:p14="http://schemas.microsoft.com/office/powerpoint/2010/main" val="323928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6AB22-1202-D649-9130-9C94E7C08323}"/>
              </a:ext>
            </a:extLst>
          </p:cNvPr>
          <p:cNvSpPr/>
          <p:nvPr/>
        </p:nvSpPr>
        <p:spPr>
          <a:xfrm>
            <a:off x="232230" y="290938"/>
            <a:ext cx="8636000" cy="1292662"/>
          </a:xfrm>
          <a:prstGeom prst="rect">
            <a:avLst/>
          </a:prstGeom>
        </p:spPr>
        <p:txBody>
          <a:bodyPr wrap="square">
            <a:spAutoFit/>
          </a:bodyPr>
          <a:lstStyle/>
          <a:p>
            <a:pPr marL="2610485" indent="-2553335">
              <a:spcAft>
                <a:spcPts val="0"/>
              </a:spcAft>
            </a:pPr>
            <a:r>
              <a:rPr lang="en-US" sz="2400" b="1" u="sng" spc="55" dirty="0">
                <a:solidFill>
                  <a:srgbClr val="0D78CA"/>
                </a:solidFill>
                <a:latin typeface="Calibri" panose="020F0502020204030204" pitchFamily="34" charset="0"/>
                <a:ea typeface="Calibri" panose="020F0502020204030204" pitchFamily="34" charset="0"/>
                <a:cs typeface="Calibri" panose="020F0502020204030204" pitchFamily="34" charset="0"/>
              </a:rPr>
              <a:t>RECEPTION FOCUS WEEK 2:  </a:t>
            </a:r>
            <a:r>
              <a:rPr lang="en-US" sz="2000" u="sng" dirty="0">
                <a:effectLst/>
                <a:latin typeface="Calibri" panose="020F0502020204030204" pitchFamily="34" charset="0"/>
                <a:ea typeface="Calibri" panose="020F0502020204030204" pitchFamily="34" charset="0"/>
                <a:cs typeface="Calibri" panose="020F0502020204030204" pitchFamily="34" charset="0"/>
              </a:rPr>
              <a:t>Jesus’</a:t>
            </a:r>
            <a:r>
              <a:rPr lang="en-US" sz="2000" u="sng" spc="-35" dirty="0">
                <a:effectLst/>
                <a:latin typeface="Calibri" panose="020F0502020204030204" pitchFamily="34" charset="0"/>
                <a:ea typeface="Calibri" panose="020F0502020204030204" pitchFamily="34" charset="0"/>
                <a:cs typeface="Calibri" panose="020F0502020204030204" pitchFamily="34" charset="0"/>
              </a:rPr>
              <a:t> </a:t>
            </a:r>
            <a:r>
              <a:rPr lang="en-US" sz="2000" u="sng" dirty="0">
                <a:effectLst/>
                <a:latin typeface="Calibri" panose="020F0502020204030204" pitchFamily="34" charset="0"/>
                <a:ea typeface="Calibri" panose="020F0502020204030204" pitchFamily="34" charset="0"/>
                <a:cs typeface="Calibri" panose="020F0502020204030204" pitchFamily="34" charset="0"/>
              </a:rPr>
              <a:t>rule </a:t>
            </a:r>
            <a:r>
              <a:rPr lang="en-US" sz="2000" u="sng" spc="-30" dirty="0">
                <a:effectLst/>
                <a:latin typeface="Calibri" panose="020F0502020204030204" pitchFamily="34" charset="0"/>
                <a:ea typeface="Calibri" panose="020F0502020204030204" pitchFamily="34" charset="0"/>
                <a:cs typeface="Calibri" panose="020F0502020204030204" pitchFamily="34" charset="0"/>
              </a:rPr>
              <a:t>f</a:t>
            </a:r>
            <a:r>
              <a:rPr lang="en-US" sz="2000" u="sng" dirty="0">
                <a:effectLst/>
                <a:latin typeface="Calibri" panose="020F0502020204030204" pitchFamily="34" charset="0"/>
                <a:ea typeface="Calibri" panose="020F0502020204030204" pitchFamily="34" charset="0"/>
                <a:cs typeface="Calibri" panose="020F0502020204030204" pitchFamily="34" charset="0"/>
              </a:rPr>
              <a:t>or</a:t>
            </a:r>
            <a:r>
              <a:rPr lang="en-US" sz="2000" u="sng" spc="-10" dirty="0">
                <a:effectLst/>
                <a:latin typeface="Calibri" panose="020F0502020204030204" pitchFamily="34" charset="0"/>
                <a:ea typeface="Calibri" panose="020F0502020204030204" pitchFamily="34" charset="0"/>
                <a:cs typeface="Calibri" panose="020F0502020204030204" pitchFamily="34" charset="0"/>
              </a:rPr>
              <a:t> </a:t>
            </a:r>
            <a:r>
              <a:rPr lang="en-US" sz="2000" u="sng" dirty="0">
                <a:effectLst/>
                <a:latin typeface="Calibri" panose="020F0502020204030204" pitchFamily="34" charset="0"/>
                <a:ea typeface="Calibri" panose="020F0502020204030204" pitchFamily="34" charset="0"/>
                <a:cs typeface="Calibri" panose="020F0502020204030204" pitchFamily="34" charset="0"/>
              </a:rPr>
              <a:t>friends.</a:t>
            </a:r>
          </a:p>
          <a:p>
            <a:pPr marL="2610485" indent="-255333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 can begin to </a:t>
            </a:r>
            <a:r>
              <a:rPr lang="en-US" b="1" dirty="0" err="1">
                <a:latin typeface="Calibri" panose="020F0502020204030204" pitchFamily="34" charset="0"/>
                <a:ea typeface="Calibri" panose="020F0502020204030204" pitchFamily="34" charset="0"/>
                <a:cs typeface="Times New Roman" panose="02020603050405020304" pitchFamily="18" charset="0"/>
              </a:rPr>
              <a:t>recognise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that Christians show love for one another because Jesus asked them to do so.   </a:t>
            </a:r>
          </a:p>
          <a:p>
            <a:pPr marL="2610485" indent="-2553335">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 can begin to </a:t>
            </a:r>
            <a:r>
              <a:rPr lang="en-US" b="1" dirty="0" err="1">
                <a:latin typeface="Calibri" panose="020F0502020204030204" pitchFamily="34" charset="0"/>
                <a:ea typeface="Calibri" panose="020F0502020204030204" pitchFamily="34" charset="0"/>
                <a:cs typeface="Times New Roman" panose="02020603050405020304" pitchFamily="18" charset="0"/>
              </a:rPr>
              <a:t>recognise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Jesus’ rule for friends and his words ‘love one another’.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AD2FEE6-69DD-B54F-BD6F-5627978FBBCC}"/>
              </a:ext>
            </a:extLst>
          </p:cNvPr>
          <p:cNvSpPr/>
          <p:nvPr/>
        </p:nvSpPr>
        <p:spPr>
          <a:xfrm>
            <a:off x="232230" y="1828577"/>
            <a:ext cx="6625770" cy="646331"/>
          </a:xfrm>
          <a:prstGeom prst="rect">
            <a:avLst/>
          </a:prstGeom>
        </p:spPr>
        <p:txBody>
          <a:bodyPr wrap="square">
            <a:spAutoFit/>
          </a:bodyPr>
          <a:lstStyle/>
          <a:p>
            <a:r>
              <a:rPr lang="en-US" dirty="0">
                <a:hlinkClick r:id="rId2"/>
              </a:rPr>
              <a:t>https://www.youtube.com/watch?v=NFeccE4gv8s</a:t>
            </a:r>
            <a:endParaRPr lang="en-US" dirty="0"/>
          </a:p>
          <a:p>
            <a:endParaRPr lang="en-US" dirty="0"/>
          </a:p>
        </p:txBody>
      </p:sp>
      <p:sp>
        <p:nvSpPr>
          <p:cNvPr id="4" name="Rectangle 3">
            <a:extLst>
              <a:ext uri="{FF2B5EF4-FFF2-40B4-BE49-F238E27FC236}">
                <a16:creationId xmlns:a16="http://schemas.microsoft.com/office/drawing/2014/main" id="{D87AD2B3-51BC-C748-95D9-8A587C3F3227}"/>
              </a:ext>
            </a:extLst>
          </p:cNvPr>
          <p:cNvSpPr/>
          <p:nvPr/>
        </p:nvSpPr>
        <p:spPr>
          <a:xfrm>
            <a:off x="881743" y="2316969"/>
            <a:ext cx="4572000" cy="4401205"/>
          </a:xfrm>
          <a:prstGeom prst="rect">
            <a:avLst/>
          </a:prstGeom>
          <a:noFill/>
        </p:spPr>
        <p:txBody>
          <a:bodyPr>
            <a:spAutoFit/>
          </a:bodyPr>
          <a:lstStyle/>
          <a:p>
            <a:r>
              <a:rPr lang="en-GB" sz="2800" dirty="0">
                <a:effectLst/>
                <a:latin typeface="Arial,Bold"/>
              </a:rPr>
              <a:t>Circle Song </a:t>
            </a:r>
            <a:endParaRPr lang="en-GB" dirty="0"/>
          </a:p>
          <a:p>
            <a:r>
              <a:rPr lang="en-GB" dirty="0">
                <a:latin typeface="Arial" panose="020B0604020202020204" pitchFamily="34" charset="0"/>
              </a:rPr>
              <a:t>Come and join the circle, come and take my hand. Come and join the circle, come and be my friend. </a:t>
            </a:r>
            <a:endParaRPr lang="en-GB" dirty="0"/>
          </a:p>
          <a:p>
            <a:r>
              <a:rPr lang="en-GB" dirty="0">
                <a:latin typeface="Arial" panose="020B0604020202020204" pitchFamily="34" charset="0"/>
              </a:rPr>
              <a:t>Gather round and see</a:t>
            </a:r>
            <a:br>
              <a:rPr lang="en-GB" dirty="0">
                <a:latin typeface="Arial" panose="020B0604020202020204" pitchFamily="34" charset="0"/>
              </a:rPr>
            </a:br>
            <a:r>
              <a:rPr lang="en-GB" dirty="0">
                <a:latin typeface="Arial" panose="020B0604020202020204" pitchFamily="34" charset="0"/>
              </a:rPr>
              <a:t>what the world can be.</a:t>
            </a:r>
            <a:br>
              <a:rPr lang="en-GB" dirty="0">
                <a:latin typeface="Arial" panose="020B0604020202020204" pitchFamily="34" charset="0"/>
              </a:rPr>
            </a:br>
            <a:r>
              <a:rPr lang="en-GB" dirty="0">
                <a:latin typeface="Arial" panose="020B0604020202020204" pitchFamily="34" charset="0"/>
              </a:rPr>
              <a:t>Come and join the circle,</a:t>
            </a:r>
            <a:br>
              <a:rPr lang="en-GB" dirty="0">
                <a:latin typeface="Arial" panose="020B0604020202020204" pitchFamily="34" charset="0"/>
              </a:rPr>
            </a:br>
            <a:r>
              <a:rPr lang="en-GB" dirty="0">
                <a:latin typeface="Arial" panose="020B0604020202020204" pitchFamily="34" charset="0"/>
              </a:rPr>
              <a:t>come and share God’s word with me. </a:t>
            </a:r>
            <a:endParaRPr lang="en-GB" dirty="0"/>
          </a:p>
          <a:p>
            <a:r>
              <a:rPr lang="en-GB" dirty="0">
                <a:latin typeface="Arial" panose="020B0604020202020204" pitchFamily="34" charset="0"/>
              </a:rPr>
              <a:t>Come and join the circle, come and take my hand. Come and join the circle, come and be my friend. </a:t>
            </a:r>
            <a:endParaRPr lang="en-GB" dirty="0"/>
          </a:p>
          <a:p>
            <a:r>
              <a:rPr lang="en-GB" dirty="0">
                <a:latin typeface="Arial" panose="020B0604020202020204" pitchFamily="34" charset="0"/>
              </a:rPr>
              <a:t>Gather round and see</a:t>
            </a:r>
            <a:br>
              <a:rPr lang="en-GB" dirty="0">
                <a:latin typeface="Arial" panose="020B0604020202020204" pitchFamily="34" charset="0"/>
              </a:rPr>
            </a:br>
            <a:r>
              <a:rPr lang="en-GB" dirty="0">
                <a:latin typeface="Arial" panose="020B0604020202020204" pitchFamily="34" charset="0"/>
              </a:rPr>
              <a:t>what the world can be.</a:t>
            </a:r>
            <a:br>
              <a:rPr lang="en-GB" dirty="0">
                <a:latin typeface="Arial" panose="020B0604020202020204" pitchFamily="34" charset="0"/>
              </a:rPr>
            </a:br>
            <a:r>
              <a:rPr lang="en-GB" dirty="0">
                <a:latin typeface="Arial" panose="020B0604020202020204" pitchFamily="34" charset="0"/>
              </a:rPr>
              <a:t>Come and join the circle,</a:t>
            </a:r>
            <a:br>
              <a:rPr lang="en-GB" dirty="0">
                <a:latin typeface="Arial" panose="020B0604020202020204" pitchFamily="34" charset="0"/>
              </a:rPr>
            </a:br>
            <a:r>
              <a:rPr lang="en-GB" dirty="0">
                <a:latin typeface="Arial" panose="020B0604020202020204" pitchFamily="34" charset="0"/>
              </a:rPr>
              <a:t>come and share God’s word with me. </a:t>
            </a:r>
            <a:endParaRPr lang="en-GB" dirty="0"/>
          </a:p>
        </p:txBody>
      </p:sp>
      <p:sp>
        <p:nvSpPr>
          <p:cNvPr id="5" name="Oval 4">
            <a:extLst>
              <a:ext uri="{FF2B5EF4-FFF2-40B4-BE49-F238E27FC236}">
                <a16:creationId xmlns:a16="http://schemas.microsoft.com/office/drawing/2014/main" id="{E0488032-88D3-4640-A945-B6AB9BF7D34F}"/>
              </a:ext>
            </a:extLst>
          </p:cNvPr>
          <p:cNvSpPr/>
          <p:nvPr/>
        </p:nvSpPr>
        <p:spPr>
          <a:xfrm>
            <a:off x="6226629" y="1828577"/>
            <a:ext cx="2394857" cy="185805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 on the link for the music and sing the song together.</a:t>
            </a:r>
          </a:p>
        </p:txBody>
      </p:sp>
      <p:sp>
        <p:nvSpPr>
          <p:cNvPr id="6" name="Rectangle 5">
            <a:extLst>
              <a:ext uri="{FF2B5EF4-FFF2-40B4-BE49-F238E27FC236}">
                <a16:creationId xmlns:a16="http://schemas.microsoft.com/office/drawing/2014/main" id="{B2D61B47-57B2-2749-AE5B-9A7126FE3F98}"/>
              </a:ext>
            </a:extLst>
          </p:cNvPr>
          <p:cNvSpPr/>
          <p:nvPr/>
        </p:nvSpPr>
        <p:spPr>
          <a:xfrm rot="1206518">
            <a:off x="5453743" y="4397829"/>
            <a:ext cx="3414487" cy="830997"/>
          </a:xfrm>
          <a:prstGeom prst="rect">
            <a:avLst/>
          </a:prstGeom>
          <a:noFill/>
        </p:spPr>
        <p:txBody>
          <a:bodyPr wrap="square" lIns="91440" tIns="45720" rIns="91440" bIns="45720">
            <a:spAutoFit/>
          </a:bodyPr>
          <a:lstStyle/>
          <a:p>
            <a:r>
              <a:rPr lang="en-US" sz="2400" b="0" cap="none" spc="0" dirty="0">
                <a:ln w="0"/>
                <a:solidFill>
                  <a:schemeClr val="accent1"/>
                </a:solidFill>
                <a:effectLst>
                  <a:outerShdw blurRad="38100" dist="25400" dir="5400000" algn="ctr" rotWithShape="0">
                    <a:srgbClr val="6E747A">
                      <a:alpha val="43000"/>
                    </a:srgbClr>
                  </a:outerShdw>
                </a:effectLst>
              </a:rPr>
              <a:t>What does the song </a:t>
            </a:r>
          </a:p>
          <a:p>
            <a:pPr algn="ctr"/>
            <a:r>
              <a:rPr lang="en-US" sz="2400" dirty="0">
                <a:ln w="0"/>
                <a:solidFill>
                  <a:schemeClr val="accent1"/>
                </a:solidFill>
                <a:effectLst>
                  <a:outerShdw blurRad="38100" dist="25400" dir="5400000" algn="ctr" rotWithShape="0">
                    <a:srgbClr val="6E747A">
                      <a:alpha val="43000"/>
                    </a:srgbClr>
                  </a:outerShdw>
                </a:effectLst>
              </a:rPr>
              <a:t>make you wonder about?</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8944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ookearlyfro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3663" y="0"/>
            <a:ext cx="5240337" cy="666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DE30489-8000-FA4A-9B08-9F2084FCE905}"/>
              </a:ext>
            </a:extLst>
          </p:cNvPr>
          <p:cNvSpPr txBox="1"/>
          <p:nvPr/>
        </p:nvSpPr>
        <p:spPr>
          <a:xfrm>
            <a:off x="145143" y="319314"/>
            <a:ext cx="3933371" cy="1384995"/>
          </a:xfrm>
          <a:prstGeom prst="rect">
            <a:avLst/>
          </a:prstGeom>
          <a:noFill/>
        </p:spPr>
        <p:txBody>
          <a:bodyPr wrap="square" rtlCol="0">
            <a:spAutoFit/>
          </a:bodyPr>
          <a:lstStyle/>
          <a:p>
            <a:r>
              <a:rPr lang="en-US" sz="2800" dirty="0"/>
              <a:t>Let’s read the scripture and find out about Jesus’ new rule for his friends. </a:t>
            </a:r>
          </a:p>
        </p:txBody>
      </p:sp>
    </p:spTree>
    <p:extLst>
      <p:ext uri="{BB962C8B-B14F-4D97-AF65-F5344CB8AC3E}">
        <p14:creationId xmlns:p14="http://schemas.microsoft.com/office/powerpoint/2010/main" val="19676313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nsidebookEY.jpg"/>
          <p:cNvPicPr>
            <a:picLocks noChangeAspect="1"/>
          </p:cNvPicPr>
          <p:nvPr/>
        </p:nvPicPr>
        <p:blipFill>
          <a:blip r:embed="rId2">
            <a:extLst>
              <a:ext uri="{28A0092B-C50C-407E-A947-70E740481C1C}">
                <a14:useLocalDpi xmlns:a14="http://schemas.microsoft.com/office/drawing/2010/main" val="0"/>
              </a:ext>
            </a:extLst>
          </a:blip>
          <a:srcRect l="6351" t="6654" r="5592" b="5893"/>
          <a:stretch>
            <a:fillRect/>
          </a:stretch>
        </p:blipFill>
        <p:spPr bwMode="auto">
          <a:xfrm>
            <a:off x="15274" y="-15959"/>
            <a:ext cx="9144000" cy="674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Gods Story 2 - Pg 72-73.tif"/>
          <p:cNvPicPr>
            <a:picLocks noChangeAspect="1"/>
          </p:cNvPicPr>
          <p:nvPr/>
        </p:nvPicPr>
        <p:blipFill rotWithShape="1">
          <a:blip r:embed="rId3">
            <a:alphaModFix amt="71000"/>
            <a:extLst>
              <a:ext uri="{28A0092B-C50C-407E-A947-70E740481C1C}">
                <a14:useLocalDpi xmlns:a14="http://schemas.microsoft.com/office/drawing/2010/main" val="0"/>
              </a:ext>
            </a:extLst>
          </a:blip>
          <a:srcRect l="3012" r="2287"/>
          <a:stretch/>
        </p:blipFill>
        <p:spPr>
          <a:xfrm>
            <a:off x="611560" y="116632"/>
            <a:ext cx="7911969" cy="6319612"/>
          </a:xfrm>
          <a:prstGeom prst="rect">
            <a:avLst/>
          </a:prstGeom>
          <a:ln>
            <a:noFill/>
          </a:ln>
          <a:effectLst>
            <a:softEdge rad="112500"/>
          </a:effectLst>
        </p:spPr>
      </p:pic>
      <p:sp>
        <p:nvSpPr>
          <p:cNvPr id="4" name="TextBox 3"/>
          <p:cNvSpPr txBox="1"/>
          <p:nvPr/>
        </p:nvSpPr>
        <p:spPr>
          <a:xfrm>
            <a:off x="5076056" y="5445224"/>
            <a:ext cx="3170885" cy="707886"/>
          </a:xfrm>
          <a:prstGeom prst="rect">
            <a:avLst/>
          </a:prstGeom>
          <a:solidFill>
            <a:srgbClr val="FFFFFF">
              <a:alpha val="64000"/>
            </a:srgbClr>
          </a:solidFill>
        </p:spPr>
        <p:txBody>
          <a:bodyPr wrap="none" rtlCol="0">
            <a:spAutoFit/>
          </a:bodyPr>
          <a:lstStyle/>
          <a:p>
            <a:pPr algn="r"/>
            <a:r>
              <a:rPr lang="en-GB" sz="2000" b="1" dirty="0">
                <a:latin typeface="Century Gothic" pitchFamily="34" charset="0"/>
              </a:rPr>
              <a:t>Based on John 13: 34-35</a:t>
            </a:r>
          </a:p>
          <a:p>
            <a:pPr algn="r"/>
            <a:r>
              <a:rPr lang="en-GB" sz="2000" b="1" dirty="0">
                <a:latin typeface="Century Gothic" pitchFamily="34" charset="0"/>
              </a:rPr>
              <a:t>God’s Story 2</a:t>
            </a:r>
          </a:p>
        </p:txBody>
      </p:sp>
      <p:sp>
        <p:nvSpPr>
          <p:cNvPr id="7" name="TextBox 6"/>
          <p:cNvSpPr txBox="1"/>
          <p:nvPr/>
        </p:nvSpPr>
        <p:spPr>
          <a:xfrm>
            <a:off x="683568" y="332656"/>
            <a:ext cx="3744416" cy="1569660"/>
          </a:xfrm>
          <a:prstGeom prst="rect">
            <a:avLst/>
          </a:prstGeom>
          <a:solidFill>
            <a:srgbClr val="FFFFFF">
              <a:alpha val="64000"/>
            </a:srgbClr>
          </a:solidFill>
        </p:spPr>
        <p:txBody>
          <a:bodyPr wrap="square" rtlCol="0">
            <a:spAutoFit/>
          </a:bodyPr>
          <a:lstStyle/>
          <a:p>
            <a:r>
              <a:rPr lang="en-US" sz="3200" b="1" dirty="0">
                <a:latin typeface="Century Gothic"/>
                <a:cs typeface="Century Gothic"/>
              </a:rPr>
              <a:t>Jesus said, “I’m going to give you a new rule.</a:t>
            </a:r>
          </a:p>
        </p:txBody>
      </p:sp>
      <p:sp>
        <p:nvSpPr>
          <p:cNvPr id="3" name="Rectangle 2"/>
          <p:cNvSpPr/>
          <p:nvPr/>
        </p:nvSpPr>
        <p:spPr>
          <a:xfrm>
            <a:off x="683568" y="2780928"/>
            <a:ext cx="3744416" cy="2554545"/>
          </a:xfrm>
          <a:prstGeom prst="rect">
            <a:avLst/>
          </a:prstGeom>
          <a:solidFill>
            <a:srgbClr val="FFFFFF">
              <a:alpha val="63000"/>
            </a:srgbClr>
          </a:solidFill>
        </p:spPr>
        <p:txBody>
          <a:bodyPr wrap="square">
            <a:spAutoFit/>
          </a:bodyPr>
          <a:lstStyle/>
          <a:p>
            <a:pPr lvl="0"/>
            <a:r>
              <a:rPr lang="en-US" sz="3200" b="1" dirty="0">
                <a:solidFill>
                  <a:prstClr val="black"/>
                </a:solidFill>
                <a:latin typeface="Century Gothic"/>
                <a:cs typeface="Century Gothic"/>
              </a:rPr>
              <a:t>It’s this: Love one another. I love each one of you, and I want you to love each other.</a:t>
            </a:r>
          </a:p>
        </p:txBody>
      </p:sp>
      <p:sp>
        <p:nvSpPr>
          <p:cNvPr id="5" name="Rectangle 4"/>
          <p:cNvSpPr/>
          <p:nvPr/>
        </p:nvSpPr>
        <p:spPr>
          <a:xfrm>
            <a:off x="4788024" y="332656"/>
            <a:ext cx="3600400" cy="4031873"/>
          </a:xfrm>
          <a:prstGeom prst="rect">
            <a:avLst/>
          </a:prstGeom>
          <a:solidFill>
            <a:srgbClr val="FFFFFF">
              <a:alpha val="63000"/>
            </a:srgbClr>
          </a:solidFill>
        </p:spPr>
        <p:txBody>
          <a:bodyPr wrap="square">
            <a:spAutoFit/>
          </a:bodyPr>
          <a:lstStyle/>
          <a:p>
            <a:pPr lvl="0"/>
            <a:r>
              <a:rPr lang="en-US" sz="3200" b="1" dirty="0">
                <a:solidFill>
                  <a:prstClr val="black"/>
                </a:solidFill>
                <a:latin typeface="Century Gothic"/>
                <a:cs typeface="Century Gothic"/>
              </a:rPr>
              <a:t>When you’re all happy together, everyone will know that you love one another, and that you are my friends.”</a:t>
            </a:r>
          </a:p>
        </p:txBody>
      </p:sp>
    </p:spTree>
    <p:extLst>
      <p:ext uri="{BB962C8B-B14F-4D97-AF65-F5344CB8AC3E}">
        <p14:creationId xmlns:p14="http://schemas.microsoft.com/office/powerpoint/2010/main" val="14602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5500"/>
                            </p:stCondLst>
                            <p:childTnLst>
                              <p:par>
                                <p:cTn id="17" presetID="10"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bookearlyb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7000" cy="659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F59A427-9BD5-404E-8F0F-AE85656A1B2B}"/>
              </a:ext>
            </a:extLst>
          </p:cNvPr>
          <p:cNvSpPr/>
          <p:nvPr/>
        </p:nvSpPr>
        <p:spPr>
          <a:xfrm>
            <a:off x="2198913" y="704672"/>
            <a:ext cx="6480629" cy="3108543"/>
          </a:xfrm>
          <a:prstGeom prst="rect">
            <a:avLst/>
          </a:prstGeom>
          <a:solidFill>
            <a:schemeClr val="bg1"/>
          </a:solidFill>
        </p:spPr>
        <p:txBody>
          <a:bodyPr wrap="square">
            <a:spAutoFit/>
          </a:bodyPr>
          <a:lstStyle/>
          <a:p>
            <a:pPr>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SOME KEY QUESTIONS TO TALK ABOUT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57150">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is Jesus’ rule?</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will happen when you are happy together?</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Why do you like your friends?</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makes a good friend?</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will help to mend the circle?</a:t>
            </a:r>
          </a:p>
        </p:txBody>
      </p:sp>
    </p:spTree>
    <p:extLst>
      <p:ext uri="{BB962C8B-B14F-4D97-AF65-F5344CB8AC3E}">
        <p14:creationId xmlns:p14="http://schemas.microsoft.com/office/powerpoint/2010/main" val="3474197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D3D229-AC6B-D042-90E3-9AEACBC7E5E0}"/>
              </a:ext>
            </a:extLst>
          </p:cNvPr>
          <p:cNvSpPr/>
          <p:nvPr/>
        </p:nvSpPr>
        <p:spPr>
          <a:xfrm>
            <a:off x="224286" y="0"/>
            <a:ext cx="8747185" cy="6524863"/>
          </a:xfrm>
          <a:prstGeom prst="rect">
            <a:avLst/>
          </a:prstGeom>
        </p:spPr>
        <p:txBody>
          <a:bodyPr wrap="square">
            <a:spAutoFit/>
          </a:bodyPr>
          <a:lstStyle/>
          <a:p>
            <a:pPr algn="ctr">
              <a:spcAft>
                <a:spcPts val="0"/>
              </a:spcAft>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Early Years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3600" b="1" dirty="0">
                <a:solidFill>
                  <a:srgbClr val="4EACF3"/>
                </a:solidFill>
                <a:effectLst/>
                <a:latin typeface="Calibri" panose="020F0502020204030204" pitchFamily="34" charset="0"/>
                <a:ea typeface="Calibri" panose="020F0502020204030204" pitchFamily="34" charset="0"/>
                <a:cs typeface="Times New Roman" panose="02020603050405020304" pitchFamily="18" charset="0"/>
              </a:rPr>
              <a:t>RECONCILIATION – INTER-RELATING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Come and See for yourself</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EXPLORE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Networks of friendships and relationships enable human beings to live together.  When a child’s power to reach out, trust and make friends is diminished, they may suffer the effects for a lifetime.  Both children and adults have to discover their ability to reach out and repair what has been damaged.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If human beings are to live together in relationships, there is always need for reconciliation.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Recall a time when you were reconciled to someone else.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What or who made the reconciliation possible?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might that person have felt?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did you feel?</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REVEAL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Christians believe that, in Jesus Christ, the world has been reconciled to God.  Through and in Christ, every human being is offered the power to reach out in forgiveness and peace, to receive and to offer reconciliation.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590815C-BB9B-FE49-8237-A38936D506BD}"/>
              </a:ext>
            </a:extLst>
          </p:cNvPr>
          <p:cNvSpPr txBox="1"/>
          <p:nvPr/>
        </p:nvSpPr>
        <p:spPr>
          <a:xfrm>
            <a:off x="224286" y="207034"/>
            <a:ext cx="3001993" cy="369332"/>
          </a:xfrm>
          <a:prstGeom prst="rect">
            <a:avLst/>
          </a:prstGeom>
          <a:solidFill>
            <a:schemeClr val="accent4">
              <a:lumMod val="60000"/>
              <a:lumOff val="4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147339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DD83EE-D648-224E-8021-AEE9AADB54A1}"/>
              </a:ext>
            </a:extLst>
          </p:cNvPr>
          <p:cNvPicPr>
            <a:picLocks noChangeAspect="1"/>
          </p:cNvPicPr>
          <p:nvPr/>
        </p:nvPicPr>
        <p:blipFill>
          <a:blip r:embed="rId2"/>
          <a:stretch>
            <a:fillRect/>
          </a:stretch>
        </p:blipFill>
        <p:spPr>
          <a:xfrm>
            <a:off x="0" y="0"/>
            <a:ext cx="5554980" cy="6858000"/>
          </a:xfrm>
          <a:prstGeom prst="rect">
            <a:avLst/>
          </a:prstGeom>
        </p:spPr>
      </p:pic>
      <p:sp>
        <p:nvSpPr>
          <p:cNvPr id="3" name="Rectangle 2">
            <a:extLst>
              <a:ext uri="{FF2B5EF4-FFF2-40B4-BE49-F238E27FC236}">
                <a16:creationId xmlns:a16="http://schemas.microsoft.com/office/drawing/2014/main" id="{67222182-116E-FB49-94EA-B99EDCEFF278}"/>
              </a:ext>
            </a:extLst>
          </p:cNvPr>
          <p:cNvSpPr/>
          <p:nvPr/>
        </p:nvSpPr>
        <p:spPr>
          <a:xfrm>
            <a:off x="4497116" y="253164"/>
            <a:ext cx="4213782" cy="2554545"/>
          </a:xfrm>
          <a:prstGeom prst="rect">
            <a:avLst/>
          </a:prstGeom>
          <a:solidFill>
            <a:schemeClr val="bg1"/>
          </a:solid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What is happening </a:t>
            </a:r>
          </a:p>
          <a:p>
            <a:pPr algn="ctr"/>
            <a:r>
              <a:rPr lang="en-US" sz="3200" b="0" cap="none" spc="0" dirty="0">
                <a:ln w="0"/>
                <a:solidFill>
                  <a:schemeClr val="accent1"/>
                </a:solidFill>
                <a:effectLst>
                  <a:outerShdw blurRad="38100" dist="25400" dir="5400000" algn="ctr" rotWithShape="0">
                    <a:srgbClr val="6E747A">
                      <a:alpha val="43000"/>
                    </a:srgbClr>
                  </a:outerShdw>
                </a:effectLst>
              </a:rPr>
              <a:t>in the picture?</a:t>
            </a:r>
          </a:p>
          <a:p>
            <a:pPr algn="ctr"/>
            <a:endParaRPr lang="en-US" sz="3200" dirty="0">
              <a:ln w="0"/>
              <a:solidFill>
                <a:schemeClr val="accent1"/>
              </a:solidFill>
              <a:effectLst>
                <a:outerShdw blurRad="38100" dist="25400" dir="5400000" algn="ctr" rotWithShape="0">
                  <a:srgbClr val="6E747A">
                    <a:alpha val="43000"/>
                  </a:srgbClr>
                </a:outerShdw>
              </a:effectLst>
            </a:endParaRPr>
          </a:p>
          <a:p>
            <a:pPr algn="ctr"/>
            <a:r>
              <a:rPr lang="en-US" sz="3200" b="0" cap="none" spc="0" dirty="0">
                <a:ln w="0"/>
                <a:solidFill>
                  <a:schemeClr val="accent1"/>
                </a:solidFill>
                <a:effectLst>
                  <a:outerShdw blurRad="38100" dist="25400" dir="5400000" algn="ctr" rotWithShape="0">
                    <a:srgbClr val="6E747A">
                      <a:alpha val="43000"/>
                    </a:srgbClr>
                  </a:outerShdw>
                </a:effectLst>
              </a:rPr>
              <a:t>What can the girl do </a:t>
            </a:r>
          </a:p>
          <a:p>
            <a:pPr algn="ctr"/>
            <a:r>
              <a:rPr lang="en-US" sz="3200" b="0" cap="none" spc="0" dirty="0">
                <a:ln w="0"/>
                <a:solidFill>
                  <a:schemeClr val="accent1"/>
                </a:solidFill>
                <a:effectLst>
                  <a:outerShdw blurRad="38100" dist="25400" dir="5400000" algn="ctr" rotWithShape="0">
                    <a:srgbClr val="6E747A">
                      <a:alpha val="43000"/>
                    </a:srgbClr>
                  </a:outerShdw>
                </a:effectLst>
              </a:rPr>
              <a:t>to mend the friendship?</a:t>
            </a:r>
          </a:p>
        </p:txBody>
      </p:sp>
    </p:spTree>
    <p:extLst>
      <p:ext uri="{BB962C8B-B14F-4D97-AF65-F5344CB8AC3E}">
        <p14:creationId xmlns:p14="http://schemas.microsoft.com/office/powerpoint/2010/main" val="384283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32D8B7-0444-494F-9126-1429523250A9}"/>
              </a:ext>
            </a:extLst>
          </p:cNvPr>
          <p:cNvPicPr>
            <a:picLocks noChangeAspect="1"/>
          </p:cNvPicPr>
          <p:nvPr/>
        </p:nvPicPr>
        <p:blipFill>
          <a:blip r:embed="rId2"/>
          <a:stretch>
            <a:fillRect/>
          </a:stretch>
        </p:blipFill>
        <p:spPr>
          <a:xfrm>
            <a:off x="165417" y="0"/>
            <a:ext cx="5634990" cy="6858000"/>
          </a:xfrm>
          <a:prstGeom prst="rect">
            <a:avLst/>
          </a:prstGeom>
        </p:spPr>
      </p:pic>
      <p:sp>
        <p:nvSpPr>
          <p:cNvPr id="3" name="Rectangle 2">
            <a:extLst>
              <a:ext uri="{FF2B5EF4-FFF2-40B4-BE49-F238E27FC236}">
                <a16:creationId xmlns:a16="http://schemas.microsoft.com/office/drawing/2014/main" id="{7A11B549-DAF6-104E-A31D-5CEDC0FCEEB4}"/>
              </a:ext>
            </a:extLst>
          </p:cNvPr>
          <p:cNvSpPr/>
          <p:nvPr/>
        </p:nvSpPr>
        <p:spPr>
          <a:xfrm>
            <a:off x="4786718" y="795635"/>
            <a:ext cx="4357282" cy="1754326"/>
          </a:xfrm>
          <a:prstGeom prst="rect">
            <a:avLst/>
          </a:prstGeom>
          <a:solidFill>
            <a:schemeClr val="bg1"/>
          </a:solid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What do you </a:t>
            </a:r>
          </a:p>
          <a:p>
            <a:pPr algn="ctr"/>
            <a:r>
              <a:rPr lang="en-US" sz="5400" b="0" cap="none" spc="0" dirty="0">
                <a:ln w="0"/>
                <a:solidFill>
                  <a:schemeClr val="accent1"/>
                </a:solidFill>
                <a:effectLst>
                  <a:outerShdw blurRad="38100" dist="25400" dir="5400000" algn="ctr" rotWithShape="0">
                    <a:srgbClr val="6E747A">
                      <a:alpha val="43000"/>
                    </a:srgbClr>
                  </a:outerShdw>
                </a:effectLst>
              </a:rPr>
              <a:t>think she said?</a:t>
            </a:r>
          </a:p>
        </p:txBody>
      </p:sp>
    </p:spTree>
    <p:extLst>
      <p:ext uri="{BB962C8B-B14F-4D97-AF65-F5344CB8AC3E}">
        <p14:creationId xmlns:p14="http://schemas.microsoft.com/office/powerpoint/2010/main" val="2939515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0AF7A5-C071-B546-B1AD-034BA11D6FA4}"/>
              </a:ext>
            </a:extLst>
          </p:cNvPr>
          <p:cNvPicPr>
            <a:picLocks noChangeAspect="1"/>
          </p:cNvPicPr>
          <p:nvPr/>
        </p:nvPicPr>
        <p:blipFill>
          <a:blip r:embed="rId2"/>
          <a:stretch>
            <a:fillRect/>
          </a:stretch>
        </p:blipFill>
        <p:spPr>
          <a:xfrm>
            <a:off x="188913" y="2575321"/>
            <a:ext cx="3937000" cy="2070100"/>
          </a:xfrm>
          <a:prstGeom prst="rect">
            <a:avLst/>
          </a:prstGeom>
        </p:spPr>
      </p:pic>
      <p:pic>
        <p:nvPicPr>
          <p:cNvPr id="3" name="Picture 2">
            <a:extLst>
              <a:ext uri="{FF2B5EF4-FFF2-40B4-BE49-F238E27FC236}">
                <a16:creationId xmlns:a16="http://schemas.microsoft.com/office/drawing/2014/main" id="{3CAADF90-FCE2-4E49-91F3-95C39A5AC82A}"/>
              </a:ext>
            </a:extLst>
          </p:cNvPr>
          <p:cNvPicPr>
            <a:picLocks noChangeAspect="1"/>
          </p:cNvPicPr>
          <p:nvPr/>
        </p:nvPicPr>
        <p:blipFill>
          <a:blip r:embed="rId3"/>
          <a:stretch>
            <a:fillRect/>
          </a:stretch>
        </p:blipFill>
        <p:spPr>
          <a:xfrm>
            <a:off x="4654550" y="4276725"/>
            <a:ext cx="3810000" cy="2133600"/>
          </a:xfrm>
          <a:prstGeom prst="rect">
            <a:avLst/>
          </a:prstGeom>
        </p:spPr>
      </p:pic>
      <p:sp>
        <p:nvSpPr>
          <p:cNvPr id="4" name="Rectangle 3">
            <a:extLst>
              <a:ext uri="{FF2B5EF4-FFF2-40B4-BE49-F238E27FC236}">
                <a16:creationId xmlns:a16="http://schemas.microsoft.com/office/drawing/2014/main" id="{7F3415C4-4F0E-2C4C-BD4B-0280928308A2}"/>
              </a:ext>
            </a:extLst>
          </p:cNvPr>
          <p:cNvSpPr/>
          <p:nvPr/>
        </p:nvSpPr>
        <p:spPr>
          <a:xfrm>
            <a:off x="618887" y="309860"/>
            <a:ext cx="7644850" cy="2308324"/>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Use your toys to tell a story</a:t>
            </a:r>
          </a:p>
          <a:p>
            <a:pPr algn="ctr"/>
            <a:r>
              <a:rPr lang="en-US" sz="4800" dirty="0">
                <a:ln w="0"/>
                <a:solidFill>
                  <a:schemeClr val="accent1"/>
                </a:solidFill>
                <a:effectLst>
                  <a:outerShdw blurRad="38100" dist="25400" dir="5400000" algn="ctr" rotWithShape="0">
                    <a:srgbClr val="6E747A">
                      <a:alpha val="43000"/>
                    </a:srgbClr>
                  </a:outerShdw>
                </a:effectLst>
              </a:rPr>
              <a:t>about being sorry and making</a:t>
            </a:r>
          </a:p>
          <a:p>
            <a:pPr algn="ctr"/>
            <a:r>
              <a:rPr lang="en-US" sz="4800" b="0" cap="none" spc="0" dirty="0">
                <a:ln w="0"/>
                <a:solidFill>
                  <a:schemeClr val="accent1"/>
                </a:solidFill>
                <a:effectLst>
                  <a:outerShdw blurRad="38100" dist="25400" dir="5400000" algn="ctr" rotWithShape="0">
                    <a:srgbClr val="6E747A">
                      <a:alpha val="43000"/>
                    </a:srgbClr>
                  </a:outerShdw>
                </a:effectLst>
              </a:rPr>
              <a:t>friends again.</a:t>
            </a:r>
          </a:p>
        </p:txBody>
      </p:sp>
      <p:sp>
        <p:nvSpPr>
          <p:cNvPr id="5" name="TextBox 4">
            <a:extLst>
              <a:ext uri="{FF2B5EF4-FFF2-40B4-BE49-F238E27FC236}">
                <a16:creationId xmlns:a16="http://schemas.microsoft.com/office/drawing/2014/main" id="{13EDFCFE-35E1-EC47-9CED-F2D1D583FE8B}"/>
              </a:ext>
            </a:extLst>
          </p:cNvPr>
          <p:cNvSpPr txBox="1"/>
          <p:nvPr/>
        </p:nvSpPr>
        <p:spPr>
          <a:xfrm>
            <a:off x="357188" y="4772025"/>
            <a:ext cx="3971925" cy="954107"/>
          </a:xfrm>
          <a:prstGeom prst="rect">
            <a:avLst/>
          </a:prstGeom>
          <a:noFill/>
        </p:spPr>
        <p:txBody>
          <a:bodyPr wrap="square" rtlCol="0">
            <a:spAutoFit/>
          </a:bodyPr>
          <a:lstStyle/>
          <a:p>
            <a:r>
              <a:rPr lang="en-US" sz="2800" dirty="0"/>
              <a:t>Can you remember Jesus’ special rule?</a:t>
            </a:r>
          </a:p>
        </p:txBody>
      </p:sp>
    </p:spTree>
    <p:extLst>
      <p:ext uri="{BB962C8B-B14F-4D97-AF65-F5344CB8AC3E}">
        <p14:creationId xmlns:p14="http://schemas.microsoft.com/office/powerpoint/2010/main" val="3278443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C64AEC-8515-1D41-875A-D4DBFFE34DAE}"/>
              </a:ext>
            </a:extLst>
          </p:cNvPr>
          <p:cNvSpPr/>
          <p:nvPr/>
        </p:nvSpPr>
        <p:spPr>
          <a:xfrm>
            <a:off x="261257" y="585787"/>
            <a:ext cx="8882743" cy="5693866"/>
          </a:xfrm>
          <a:prstGeom prst="rect">
            <a:avLst/>
          </a:prstGeom>
        </p:spPr>
        <p:txBody>
          <a:bodyPr wrap="square">
            <a:spAutoFit/>
          </a:bodyPr>
          <a:lstStyle/>
          <a:p>
            <a:pPr algn="ctr">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RESPOND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Remembering, celebrating and responding to how we can make good friends, that Jesus had good friends and what Jesus tells us about friendship</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Remember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Start the session with a moment of quiet reflection. Light a candle and make the sign of the cross. Provide your child with the opportunity to engage with questions of meaning and purpose related to </a:t>
            </a:r>
            <a:r>
              <a:rPr lang="en-US" i="1" dirty="0">
                <a:latin typeface="Calibri" panose="020F0502020204030204" pitchFamily="34" charset="0"/>
                <a:ea typeface="Calibri" panose="020F0502020204030204" pitchFamily="34" charset="0"/>
                <a:cs typeface="Times New Roman" panose="02020603050405020304" pitchFamily="18" charset="0"/>
              </a:rPr>
              <a:t>Friends.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Ask your child if there is anything they wonder about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How friends make us feel happy, comfortable and glad.</a:t>
            </a: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What breaks and mends friendships.</a:t>
            </a: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How Jesus is our friend.</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Provide the opportunity for your child to remember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It is good to have friends.</a:t>
            </a: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What Jesus tells us about being friends.</a:t>
            </a: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Jesus’ new rule for friends.</a:t>
            </a: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How we can change and say sorry and forgive each other.</a:t>
            </a:r>
          </a:p>
        </p:txBody>
      </p:sp>
    </p:spTree>
    <p:extLst>
      <p:ext uri="{BB962C8B-B14F-4D97-AF65-F5344CB8AC3E}">
        <p14:creationId xmlns:p14="http://schemas.microsoft.com/office/powerpoint/2010/main" val="398603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14DA8A-D07A-FB46-AD62-4E3BA9EF1809}"/>
              </a:ext>
            </a:extLst>
          </p:cNvPr>
          <p:cNvSpPr/>
          <p:nvPr/>
        </p:nvSpPr>
        <p:spPr>
          <a:xfrm>
            <a:off x="203199" y="1043547"/>
            <a:ext cx="8694057" cy="2954655"/>
          </a:xfrm>
          <a:prstGeom prst="rect">
            <a:avLst/>
          </a:prstGeom>
        </p:spPr>
        <p:txBody>
          <a:bodyPr wrap="square">
            <a:spAutoFit/>
          </a:bodyPr>
          <a:lstStyle/>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Rejoice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Sing the Circle song again and say a prayer together.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Apply their learning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How can I show friendship or forgiveness to someone today?</a:t>
            </a: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Some suggested ideas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E5D000"/>
              </a:buClr>
              <a:buSzPts val="140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Think about some ways to show friendship or forgiveness in your family.</a:t>
            </a:r>
          </a:p>
          <a:p>
            <a:pPr marL="342900" lvl="0" indent="-342900">
              <a:spcAft>
                <a:spcPts val="0"/>
              </a:spcAft>
              <a:buClr>
                <a:srgbClr val="E5D000"/>
              </a:buClr>
              <a:buSzPts val="1400"/>
              <a:buFont typeface="Wingdings" pitchFamily="2"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buClr>
                <a:srgbClr val="E5D000"/>
              </a:buClr>
              <a:buSzPts val="1400"/>
            </a:pPr>
            <a:r>
              <a:rPr lang="en-GB" dirty="0">
                <a:latin typeface="Calibri" panose="020F0502020204030204" pitchFamily="34" charset="0"/>
                <a:ea typeface="Calibri" panose="020F0502020204030204" pitchFamily="34" charset="0"/>
                <a:cs typeface="Times New Roman" panose="02020603050405020304" pitchFamily="18" charset="0"/>
              </a:rPr>
              <a:t>Finish by making the sign of the cross. </a:t>
            </a:r>
          </a:p>
        </p:txBody>
      </p:sp>
    </p:spTree>
    <p:extLst>
      <p:ext uri="{BB962C8B-B14F-4D97-AF65-F5344CB8AC3E}">
        <p14:creationId xmlns:p14="http://schemas.microsoft.com/office/powerpoint/2010/main" val="7925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8722D-7842-3B46-912A-0B90F6D24ACD}"/>
              </a:ext>
            </a:extLst>
          </p:cNvPr>
          <p:cNvSpPr/>
          <p:nvPr/>
        </p:nvSpPr>
        <p:spPr>
          <a:xfrm>
            <a:off x="138023" y="0"/>
            <a:ext cx="9005977" cy="6832640"/>
          </a:xfrm>
          <a:prstGeom prst="rect">
            <a:avLst/>
          </a:prstGeom>
        </p:spPr>
        <p:txBody>
          <a:bodyPr wrap="square">
            <a:spAutoFit/>
          </a:bodyPr>
          <a:lstStyle/>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Word of God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St. Paul in his letter to the Ephesians, wrote: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“But now in Christ Jesus, you that used to be so far apart from us have been brought very close, by the blood of Christ.  For he is the peace between us, and has made the two into one and broken down the barrier which used to keep them apart, actually destroying in his own person the hostility caused by the rules and decrees of the Law.” Ephesians 2:14-15</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can the example of Christ bring people closer together?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does his example of making peace help you?</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Catechism of the Catholic Church</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“It is called the Sacrament of Reconciliation, because it imparts to the sinner the love of God who reconciles: ‘Be reconciled to God’.  He who lives by God’s merciful love is ready to respond to the Lord’s call: ‘Go; first be reconciled to your brother’...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Indeed the Sacrament of Reconciliation with God brings about a true ‘spiritual resurrection’, restoration of the dignity and blessings of the life of the children of God, of which the most precious is friendship with God.”  CCC1424, 1468</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RESPOND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Are there any areas in the life of the school where you think it might be necessary to restore broken relationships?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What opportunities are there in the classroom for restoring relationships when misunderstanding or hurt arise?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dirty="0">
                <a:latin typeface="Calibri" panose="020F0502020204030204" pitchFamily="34" charset="0"/>
                <a:ea typeface="Calibri" panose="020F0502020204030204" pitchFamily="34" charset="0"/>
                <a:cs typeface="Calibri" panose="020F0502020204030204" pitchFamily="34" charset="0"/>
              </a:rPr>
              <a:t>How is reconciliation truly celebrated?</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C24FB93-8053-A246-B6F3-AB923712B29E}"/>
              </a:ext>
            </a:extLst>
          </p:cNvPr>
          <p:cNvSpPr txBox="1"/>
          <p:nvPr/>
        </p:nvSpPr>
        <p:spPr>
          <a:xfrm>
            <a:off x="5952226" y="155276"/>
            <a:ext cx="3001993" cy="369332"/>
          </a:xfrm>
          <a:prstGeom prst="rect">
            <a:avLst/>
          </a:prstGeom>
          <a:solidFill>
            <a:schemeClr val="accent4">
              <a:lumMod val="60000"/>
              <a:lumOff val="4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137598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C5730A-714A-6C4E-8F2E-DAE8D69C4ED8}"/>
              </a:ext>
            </a:extLst>
          </p:cNvPr>
          <p:cNvSpPr/>
          <p:nvPr/>
        </p:nvSpPr>
        <p:spPr>
          <a:xfrm>
            <a:off x="785004" y="760794"/>
            <a:ext cx="4572000" cy="4301242"/>
          </a:xfrm>
          <a:prstGeom prst="rect">
            <a:avLst/>
          </a:prstGeom>
        </p:spPr>
        <p:txBody>
          <a:bodyPr>
            <a:spAutoFit/>
          </a:bodyPr>
          <a:lstStyle/>
          <a:p>
            <a:pPr>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Prayer and Reflection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i="1" dirty="0">
                <a:latin typeface="Calibri" panose="020F0502020204030204" pitchFamily="34" charset="0"/>
                <a:ea typeface="Calibri" panose="020F0502020204030204" pitchFamily="34" charset="0"/>
                <a:cs typeface="Calibri" panose="020F0502020204030204" pitchFamily="34" charset="0"/>
              </a:rPr>
              <a:t>I have chosen the way of faithfulness; </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I set your ordinances before me.</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I cling to your decrees,</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O Lord; let me not be put to shame.</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I run the way of your commandments, </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for you enlarge my understanding.</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Teach me, O Lord, the way of your statutes, </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and I will observe it to the end.</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Give me understanding that I may keep your law </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and observe it with my whole heart.</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Amen.</a:t>
            </a:r>
            <a:br>
              <a:rPr lang="en-US" i="1" dirty="0">
                <a:latin typeface="Calibri" panose="020F0502020204030204" pitchFamily="34" charset="0"/>
                <a:ea typeface="Calibri" panose="020F0502020204030204" pitchFamily="34" charset="0"/>
                <a:cs typeface="Calibri" panose="020F0502020204030204" pitchFamily="34" charset="0"/>
              </a:rPr>
            </a:br>
            <a:r>
              <a:rPr lang="en-GB" i="1" dirty="0">
                <a:latin typeface="Calibri" panose="020F0502020204030204" pitchFamily="34" charset="0"/>
                <a:ea typeface="Calibri" panose="020F0502020204030204" pitchFamily="34" charset="0"/>
                <a:cs typeface="Calibri" panose="020F0502020204030204" pitchFamily="34" charset="0"/>
              </a:rPr>
              <a:t>(Psalm 119: 30-34)</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77868D6-FFD3-B845-A378-C54046D27F50}"/>
              </a:ext>
            </a:extLst>
          </p:cNvPr>
          <p:cNvSpPr txBox="1"/>
          <p:nvPr/>
        </p:nvSpPr>
        <p:spPr>
          <a:xfrm>
            <a:off x="5883214" y="241540"/>
            <a:ext cx="3001993" cy="369332"/>
          </a:xfrm>
          <a:prstGeom prst="rect">
            <a:avLst/>
          </a:prstGeom>
          <a:solidFill>
            <a:schemeClr val="accent4">
              <a:lumMod val="60000"/>
              <a:lumOff val="4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251370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0740FC-464A-3A42-880E-FDA285EDF9A6}"/>
              </a:ext>
            </a:extLst>
          </p:cNvPr>
          <p:cNvSpPr/>
          <p:nvPr/>
        </p:nvSpPr>
        <p:spPr>
          <a:xfrm>
            <a:off x="258792" y="470573"/>
            <a:ext cx="8643668" cy="5878532"/>
          </a:xfrm>
          <a:prstGeom prst="rect">
            <a:avLst/>
          </a:prstGeom>
        </p:spPr>
        <p:txBody>
          <a:bodyPr wrap="square">
            <a:spAutoFit/>
          </a:bodyPr>
          <a:lstStyle/>
          <a:p>
            <a:pPr algn="ctr">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EXPLORE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We can make friends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AREAS OF LEARNING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Early Learning Goals (England/Wales)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STANDARD INDICATOR</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Some children will begin to </a:t>
            </a:r>
            <a:r>
              <a:rPr lang="en-US" b="1" dirty="0">
                <a:latin typeface="Calibri" panose="020F0502020204030204" pitchFamily="34" charset="0"/>
                <a:ea typeface="Calibri" panose="020F0502020204030204" pitchFamily="34" charset="0"/>
                <a:cs typeface="Times New Roman" panose="02020603050405020304" pitchFamily="18" charset="0"/>
              </a:rPr>
              <a:t>talk</a:t>
            </a:r>
            <a:r>
              <a:rPr lang="en-US" dirty="0">
                <a:latin typeface="Calibri" panose="020F0502020204030204" pitchFamily="34" charset="0"/>
                <a:ea typeface="Calibri" panose="020F0502020204030204" pitchFamily="34" charset="0"/>
                <a:cs typeface="Times New Roman" panose="02020603050405020304" pitchFamily="18" charset="0"/>
              </a:rPr>
              <a:t> about their experiences and feelings about what a friend is.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Some children will begin to </a:t>
            </a:r>
            <a:r>
              <a:rPr lang="en-US" b="1" dirty="0">
                <a:latin typeface="Calibri" panose="020F0502020204030204" pitchFamily="34" charset="0"/>
                <a:ea typeface="Calibri" panose="020F0502020204030204" pitchFamily="34" charset="0"/>
                <a:cs typeface="Times New Roman" panose="02020603050405020304" pitchFamily="18" charset="0"/>
              </a:rPr>
              <a:t>talk </a:t>
            </a:r>
            <a:r>
              <a:rPr lang="en-US" dirty="0">
                <a:latin typeface="Calibri" panose="020F0502020204030204" pitchFamily="34" charset="0"/>
                <a:ea typeface="Calibri" panose="020F0502020204030204" pitchFamily="34" charset="0"/>
                <a:cs typeface="Times New Roman" panose="02020603050405020304" pitchFamily="18" charset="0"/>
              </a:rPr>
              <a:t>about making friends and when friendships go wrong.          Some children will begin to </a:t>
            </a:r>
            <a:r>
              <a:rPr lang="en-US" b="1" dirty="0">
                <a:latin typeface="Calibri" panose="020F0502020204030204" pitchFamily="34" charset="0"/>
                <a:ea typeface="Calibri" panose="020F0502020204030204" pitchFamily="34" charset="0"/>
                <a:cs typeface="Times New Roman" panose="02020603050405020304" pitchFamily="18" charset="0"/>
              </a:rPr>
              <a:t>wonder</a:t>
            </a:r>
            <a:r>
              <a:rPr lang="en-US" dirty="0">
                <a:latin typeface="Calibri" panose="020F0502020204030204" pitchFamily="34" charset="0"/>
                <a:ea typeface="Calibri" panose="020F0502020204030204" pitchFamily="34" charset="0"/>
                <a:cs typeface="Times New Roman" panose="02020603050405020304" pitchFamily="18" charset="0"/>
              </a:rPr>
              <a:t> about what makes people friends.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KEY WORDS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friend, happy, sad, love, make up, kind, gentle, loving, sorry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Reception:</a:t>
            </a:r>
            <a:r>
              <a:rPr lang="en-US" dirty="0">
                <a:latin typeface="Calibri" panose="020F0502020204030204" pitchFamily="34" charset="0"/>
                <a:ea typeface="Calibri" panose="020F0502020204030204" pitchFamily="34" charset="0"/>
                <a:cs typeface="Times New Roman" panose="02020603050405020304" pitchFamily="18" charset="0"/>
              </a:rPr>
              <a:t> rule, understanding, new start, friendship</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B5CD396-AEEF-E94B-B606-EEE2D15D27B9}"/>
              </a:ext>
            </a:extLst>
          </p:cNvPr>
          <p:cNvSpPr txBox="1"/>
          <p:nvPr/>
        </p:nvSpPr>
        <p:spPr>
          <a:xfrm>
            <a:off x="258792" y="285907"/>
            <a:ext cx="3001993" cy="369332"/>
          </a:xfrm>
          <a:prstGeom prst="rect">
            <a:avLst/>
          </a:prstGeom>
          <a:solidFill>
            <a:schemeClr val="accent4">
              <a:lumMod val="60000"/>
              <a:lumOff val="4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395331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4D2FDC-C765-2045-A071-7D121E2B33EB}"/>
              </a:ext>
            </a:extLst>
          </p:cNvPr>
          <p:cNvSpPr/>
          <p:nvPr/>
        </p:nvSpPr>
        <p:spPr>
          <a:xfrm>
            <a:off x="345057" y="492031"/>
            <a:ext cx="8522898" cy="1661993"/>
          </a:xfrm>
          <a:prstGeom prst="rect">
            <a:avLst/>
          </a:prstGeom>
        </p:spPr>
        <p:txBody>
          <a:bodyPr wrap="square">
            <a:spAutoFit/>
          </a:bodyPr>
          <a:lstStyle/>
          <a:p>
            <a:pPr>
              <a:spcAft>
                <a:spcPts val="0"/>
              </a:spcAft>
            </a:pPr>
            <a:r>
              <a:rPr lang="en-US" sz="2400" b="1" u="sng" dirty="0">
                <a:solidFill>
                  <a:srgbClr val="0D78CA"/>
                </a:solidFill>
                <a:effectLst/>
                <a:latin typeface="Calibri" panose="020F0502020204030204" pitchFamily="34" charset="0"/>
                <a:ea typeface="Calibri" panose="020F0502020204030204" pitchFamily="34" charset="0"/>
                <a:cs typeface="Times New Roman" panose="02020603050405020304" pitchFamily="18" charset="0"/>
              </a:rPr>
              <a:t>RECEPTION FOCUS:</a:t>
            </a:r>
            <a:r>
              <a:rPr lang="en-US" sz="2400" u="sng" dirty="0">
                <a:solidFill>
                  <a:srgbClr val="0D78CA"/>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effectLst/>
                <a:latin typeface="Calibri" panose="020F0502020204030204" pitchFamily="34" charset="0"/>
                <a:ea typeface="Calibri" panose="020F0502020204030204" pitchFamily="34" charset="0"/>
                <a:cs typeface="Calibri" panose="020F0502020204030204" pitchFamily="34" charset="0"/>
              </a:rPr>
              <a:t>Making friends and being a friend.</a:t>
            </a:r>
            <a:endParaRPr lang="en-GB" u="sng"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 can begin to </a:t>
            </a:r>
            <a:r>
              <a:rPr lang="en-US" b="1" dirty="0">
                <a:latin typeface="Calibri" panose="020F0502020204030204" pitchFamily="34" charset="0"/>
                <a:ea typeface="Calibri" panose="020F0502020204030204" pitchFamily="34" charset="0"/>
                <a:cs typeface="Times New Roman" panose="02020603050405020304" pitchFamily="18" charset="0"/>
              </a:rPr>
              <a:t>talk</a:t>
            </a:r>
            <a:r>
              <a:rPr lang="en-US" dirty="0">
                <a:latin typeface="Calibri" panose="020F0502020204030204" pitchFamily="34" charset="0"/>
                <a:ea typeface="Calibri" panose="020F0502020204030204" pitchFamily="34" charset="0"/>
                <a:cs typeface="Times New Roman" panose="02020603050405020304" pitchFamily="18" charset="0"/>
              </a:rPr>
              <a:t> about my experiences and feelings about what a friend is.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 can begin to </a:t>
            </a:r>
            <a:r>
              <a:rPr lang="en-US" b="1" dirty="0">
                <a:latin typeface="Calibri" panose="020F0502020204030204" pitchFamily="34" charset="0"/>
                <a:ea typeface="Calibri" panose="020F0502020204030204" pitchFamily="34" charset="0"/>
                <a:cs typeface="Times New Roman" panose="02020603050405020304" pitchFamily="18" charset="0"/>
              </a:rPr>
              <a:t>talk </a:t>
            </a:r>
            <a:r>
              <a:rPr lang="en-US" dirty="0">
                <a:latin typeface="Calibri" panose="020F0502020204030204" pitchFamily="34" charset="0"/>
                <a:ea typeface="Calibri" panose="020F0502020204030204" pitchFamily="34" charset="0"/>
                <a:cs typeface="Times New Roman" panose="02020603050405020304" pitchFamily="18" charset="0"/>
              </a:rPr>
              <a:t>about making friends and when friendships go wrong.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 can begin to </a:t>
            </a:r>
            <a:r>
              <a:rPr lang="en-US" b="1" dirty="0">
                <a:latin typeface="Calibri" panose="020F0502020204030204" pitchFamily="34" charset="0"/>
                <a:ea typeface="Calibri" panose="020F0502020204030204" pitchFamily="34" charset="0"/>
                <a:cs typeface="Times New Roman" panose="02020603050405020304" pitchFamily="18" charset="0"/>
              </a:rPr>
              <a:t>wonder</a:t>
            </a:r>
            <a:r>
              <a:rPr lang="en-US" dirty="0">
                <a:latin typeface="Calibri" panose="020F0502020204030204" pitchFamily="34" charset="0"/>
                <a:ea typeface="Calibri" panose="020F0502020204030204" pitchFamily="34" charset="0"/>
                <a:cs typeface="Times New Roman" panose="02020603050405020304" pitchFamily="18" charset="0"/>
              </a:rPr>
              <a:t> about what makes people friends.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22E02F1-D2AF-954E-A4B9-D65876B62DC7}"/>
              </a:ext>
            </a:extLst>
          </p:cNvPr>
          <p:cNvSpPr/>
          <p:nvPr/>
        </p:nvSpPr>
        <p:spPr>
          <a:xfrm>
            <a:off x="4700338" y="4231516"/>
            <a:ext cx="4167618" cy="2308324"/>
          </a:xfrm>
          <a:prstGeom prst="rect">
            <a:avLst/>
          </a:prstGeom>
          <a:solidFill>
            <a:schemeClr val="accent2">
              <a:lumMod val="40000"/>
              <a:lumOff val="60000"/>
            </a:schemeClr>
          </a:solidFill>
        </p:spPr>
        <p:txBody>
          <a:bodyPr wrap="square">
            <a:spAutoFit/>
          </a:bodyPr>
          <a:lstStyle/>
          <a:p>
            <a:pPr>
              <a:spcAft>
                <a:spcPts val="0"/>
              </a:spcAft>
            </a:pPr>
            <a:r>
              <a:rPr lang="en-US" u="sng" dirty="0">
                <a:latin typeface="Calibri" panose="020F0502020204030204" pitchFamily="34" charset="0"/>
                <a:ea typeface="Calibri" panose="020F0502020204030204" pitchFamily="34" charset="0"/>
                <a:cs typeface="Times New Roman" panose="02020603050405020304" pitchFamily="18" charset="0"/>
              </a:rPr>
              <a:t>Themes to think about. </a:t>
            </a:r>
            <a:endParaRPr lang="en-GB"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92D050"/>
              </a:buClr>
              <a:buSzPts val="1400"/>
              <a:buFont typeface="Wingdings 3"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Friends look after and do things for one another.</a:t>
            </a:r>
          </a:p>
          <a:p>
            <a:pPr marL="342900" lvl="0" indent="-342900">
              <a:spcAft>
                <a:spcPts val="0"/>
              </a:spcAft>
              <a:buClr>
                <a:srgbClr val="92D050"/>
              </a:buClr>
              <a:buSzPts val="1400"/>
              <a:buFont typeface="Wingdings 3"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Friends do things together.</a:t>
            </a:r>
          </a:p>
          <a:p>
            <a:pPr marL="342900" lvl="0" indent="-342900">
              <a:spcAft>
                <a:spcPts val="0"/>
              </a:spcAft>
              <a:buClr>
                <a:srgbClr val="92D050"/>
              </a:buClr>
              <a:buSzPts val="1400"/>
              <a:buFont typeface="Wingdings 3"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Friends make one another happy, comfortable and glad.</a:t>
            </a:r>
          </a:p>
          <a:p>
            <a:pPr marL="342900" lvl="0" indent="-342900">
              <a:spcAft>
                <a:spcPts val="0"/>
              </a:spcAft>
              <a:buClr>
                <a:srgbClr val="92D050"/>
              </a:buClr>
              <a:buSzPts val="1400"/>
              <a:buFont typeface="Wingdings 3"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Things that spoil friendship.</a:t>
            </a:r>
          </a:p>
          <a:p>
            <a:pPr marL="342900" lvl="0" indent="-342900">
              <a:spcAft>
                <a:spcPts val="0"/>
              </a:spcAft>
              <a:buClr>
                <a:srgbClr val="92D050"/>
              </a:buClr>
              <a:buSzPts val="1400"/>
              <a:buFont typeface="Wingdings 3"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Making friends again.</a:t>
            </a:r>
          </a:p>
        </p:txBody>
      </p:sp>
      <p:sp>
        <p:nvSpPr>
          <p:cNvPr id="4" name="Rectangle 3">
            <a:extLst>
              <a:ext uri="{FF2B5EF4-FFF2-40B4-BE49-F238E27FC236}">
                <a16:creationId xmlns:a16="http://schemas.microsoft.com/office/drawing/2014/main" id="{17CF8C76-3CA1-FA43-9677-FCE3974FA600}"/>
              </a:ext>
            </a:extLst>
          </p:cNvPr>
          <p:cNvSpPr/>
          <p:nvPr/>
        </p:nvSpPr>
        <p:spPr>
          <a:xfrm>
            <a:off x="537409" y="3288177"/>
            <a:ext cx="6681537" cy="646331"/>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Here is a link to the story being read:</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hlinkClick r:id="rId2"/>
              </a:rPr>
              <a:t>https://www.youtube.com/watch?v=0-NhjfJ_RZI</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60D69A8-BBE1-7B45-B2B6-02DA7FD72A2A}"/>
              </a:ext>
            </a:extLst>
          </p:cNvPr>
          <p:cNvPicPr>
            <a:picLocks noChangeAspect="1"/>
          </p:cNvPicPr>
          <p:nvPr/>
        </p:nvPicPr>
        <p:blipFill>
          <a:blip r:embed="rId3"/>
          <a:stretch>
            <a:fillRect/>
          </a:stretch>
        </p:blipFill>
        <p:spPr>
          <a:xfrm>
            <a:off x="1205161" y="4231516"/>
            <a:ext cx="2404312" cy="2160837"/>
          </a:xfrm>
          <a:prstGeom prst="rect">
            <a:avLst/>
          </a:prstGeom>
        </p:spPr>
      </p:pic>
      <p:sp>
        <p:nvSpPr>
          <p:cNvPr id="6" name="Rectangle 5">
            <a:extLst>
              <a:ext uri="{FF2B5EF4-FFF2-40B4-BE49-F238E27FC236}">
                <a16:creationId xmlns:a16="http://schemas.microsoft.com/office/drawing/2014/main" id="{94B12DFA-9FD2-D640-B153-8B67E6DF732E}"/>
              </a:ext>
            </a:extLst>
          </p:cNvPr>
          <p:cNvSpPr/>
          <p:nvPr/>
        </p:nvSpPr>
        <p:spPr>
          <a:xfrm>
            <a:off x="325002" y="1985512"/>
            <a:ext cx="8081250" cy="1323439"/>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Read a storybook about friendship</a:t>
            </a:r>
          </a:p>
          <a:p>
            <a:pPr algn="ctr"/>
            <a:r>
              <a:rPr lang="en-US" sz="3600" dirty="0">
                <a:ln w="0"/>
                <a:solidFill>
                  <a:schemeClr val="accent1"/>
                </a:solidFill>
                <a:effectLst>
                  <a:outerShdw blurRad="38100" dist="25400" dir="5400000" algn="ctr" rotWithShape="0">
                    <a:srgbClr val="6E747A">
                      <a:alpha val="43000"/>
                    </a:srgbClr>
                  </a:outerShdw>
                </a:effectLst>
              </a:rPr>
              <a:t>(like </a:t>
            </a:r>
            <a:r>
              <a:rPr lang="en-US" sz="3600" i="1" dirty="0">
                <a:ln w="0"/>
                <a:solidFill>
                  <a:schemeClr val="accent1"/>
                </a:solidFill>
                <a:effectLst>
                  <a:outerShdw blurRad="38100" dist="25400" dir="5400000" algn="ctr" rotWithShape="0">
                    <a:srgbClr val="6E747A">
                      <a:alpha val="43000"/>
                    </a:srgbClr>
                  </a:outerShdw>
                </a:effectLst>
              </a:rPr>
              <a:t>The Selfish Crocodile</a:t>
            </a:r>
            <a:r>
              <a:rPr lang="en-US" sz="3600" dirty="0">
                <a:ln w="0"/>
                <a:solidFill>
                  <a:schemeClr val="accent1"/>
                </a:solidFill>
                <a:effectLst>
                  <a:outerShdw blurRad="38100" dist="25400" dir="5400000" algn="ctr" rotWithShape="0">
                    <a:srgbClr val="6E747A">
                      <a:alpha val="43000"/>
                    </a:srgbClr>
                  </a:outerShdw>
                </a:effectLst>
              </a:rPr>
              <a:t>).</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3861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65CF04-C414-1C40-AE09-E8A46A3D9F67}"/>
              </a:ext>
            </a:extLst>
          </p:cNvPr>
          <p:cNvSpPr/>
          <p:nvPr/>
        </p:nvSpPr>
        <p:spPr>
          <a:xfrm>
            <a:off x="819510" y="781341"/>
            <a:ext cx="6064370" cy="1569660"/>
          </a:xfrm>
          <a:prstGeom prst="rect">
            <a:avLst/>
          </a:prstGeom>
        </p:spPr>
        <p:txBody>
          <a:bodyPr wrap="square">
            <a:spAutoFit/>
          </a:bodyPr>
          <a:lstStyle/>
          <a:p>
            <a:pP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SOME KEY QUESTIONS TO DISCUSS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US" sz="2400" dirty="0">
                <a:latin typeface="Calibri" panose="020F0502020204030204" pitchFamily="34" charset="0"/>
                <a:ea typeface="Calibri" panose="020F0502020204030204" pitchFamily="34" charset="0"/>
                <a:cs typeface="Times New Roman" panose="02020603050405020304" pitchFamily="18" charset="0"/>
              </a:rPr>
              <a:t>How do we make friends?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US" sz="2400" dirty="0">
                <a:latin typeface="Calibri" panose="020F0502020204030204" pitchFamily="34" charset="0"/>
                <a:ea typeface="Calibri" panose="020F0502020204030204" pitchFamily="34" charset="0"/>
                <a:cs typeface="Times New Roman" panose="02020603050405020304" pitchFamily="18" charset="0"/>
              </a:rPr>
              <a:t>Why is it important to have a friend?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US" sz="2400" dirty="0">
                <a:latin typeface="Calibri" panose="020F0502020204030204" pitchFamily="34" charset="0"/>
                <a:ea typeface="Calibri" panose="020F0502020204030204" pitchFamily="34" charset="0"/>
                <a:cs typeface="Times New Roman" panose="02020603050405020304" pitchFamily="18" charset="0"/>
              </a:rPr>
              <a:t>What do friends do together?</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675F553-B7E6-C54A-998D-585B23D87ACC}"/>
              </a:ext>
            </a:extLst>
          </p:cNvPr>
          <p:cNvPicPr>
            <a:picLocks noChangeAspect="1"/>
          </p:cNvPicPr>
          <p:nvPr/>
        </p:nvPicPr>
        <p:blipFill>
          <a:blip r:embed="rId2"/>
          <a:stretch>
            <a:fillRect/>
          </a:stretch>
        </p:blipFill>
        <p:spPr>
          <a:xfrm>
            <a:off x="560137" y="3895224"/>
            <a:ext cx="4013200" cy="2019300"/>
          </a:xfrm>
          <a:prstGeom prst="rect">
            <a:avLst/>
          </a:prstGeom>
        </p:spPr>
      </p:pic>
      <p:pic>
        <p:nvPicPr>
          <p:cNvPr id="4" name="Picture 3">
            <a:extLst>
              <a:ext uri="{FF2B5EF4-FFF2-40B4-BE49-F238E27FC236}">
                <a16:creationId xmlns:a16="http://schemas.microsoft.com/office/drawing/2014/main" id="{F90420B8-C70A-794D-B967-0300E63A2343}"/>
              </a:ext>
            </a:extLst>
          </p:cNvPr>
          <p:cNvPicPr>
            <a:picLocks noChangeAspect="1"/>
          </p:cNvPicPr>
          <p:nvPr/>
        </p:nvPicPr>
        <p:blipFill>
          <a:blip r:embed="rId3"/>
          <a:stretch>
            <a:fillRect/>
          </a:stretch>
        </p:blipFill>
        <p:spPr>
          <a:xfrm>
            <a:off x="5239230" y="4143164"/>
            <a:ext cx="2958286" cy="2215859"/>
          </a:xfrm>
          <a:prstGeom prst="rect">
            <a:avLst/>
          </a:prstGeom>
        </p:spPr>
      </p:pic>
      <p:pic>
        <p:nvPicPr>
          <p:cNvPr id="5" name="Picture 4">
            <a:extLst>
              <a:ext uri="{FF2B5EF4-FFF2-40B4-BE49-F238E27FC236}">
                <a16:creationId xmlns:a16="http://schemas.microsoft.com/office/drawing/2014/main" id="{03F35F2D-B8BF-0C4B-BDCF-3B2B4B1128BB}"/>
              </a:ext>
            </a:extLst>
          </p:cNvPr>
          <p:cNvPicPr>
            <a:picLocks noChangeAspect="1"/>
          </p:cNvPicPr>
          <p:nvPr/>
        </p:nvPicPr>
        <p:blipFill>
          <a:blip r:embed="rId4"/>
          <a:stretch>
            <a:fillRect/>
          </a:stretch>
        </p:blipFill>
        <p:spPr>
          <a:xfrm>
            <a:off x="6536103" y="701842"/>
            <a:ext cx="1983258" cy="3193382"/>
          </a:xfrm>
          <a:prstGeom prst="rect">
            <a:avLst/>
          </a:prstGeom>
        </p:spPr>
      </p:pic>
    </p:spTree>
    <p:extLst>
      <p:ext uri="{BB962C8B-B14F-4D97-AF65-F5344CB8AC3E}">
        <p14:creationId xmlns:p14="http://schemas.microsoft.com/office/powerpoint/2010/main" val="50762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EECC3-D5D9-B843-963C-F74AD52117F4}"/>
              </a:ext>
            </a:extLst>
          </p:cNvPr>
          <p:cNvSpPr/>
          <p:nvPr/>
        </p:nvSpPr>
        <p:spPr>
          <a:xfrm>
            <a:off x="449198" y="536452"/>
            <a:ext cx="8213531"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Can you draw a picture of a friend?</a:t>
            </a:r>
          </a:p>
        </p:txBody>
      </p:sp>
      <p:pic>
        <p:nvPicPr>
          <p:cNvPr id="3" name="Picture 2">
            <a:extLst>
              <a:ext uri="{FF2B5EF4-FFF2-40B4-BE49-F238E27FC236}">
                <a16:creationId xmlns:a16="http://schemas.microsoft.com/office/drawing/2014/main" id="{01D61BEA-0991-D742-969A-5854A5132761}"/>
              </a:ext>
            </a:extLst>
          </p:cNvPr>
          <p:cNvPicPr>
            <a:picLocks noChangeAspect="1"/>
          </p:cNvPicPr>
          <p:nvPr/>
        </p:nvPicPr>
        <p:blipFill>
          <a:blip r:embed="rId2"/>
          <a:stretch>
            <a:fillRect/>
          </a:stretch>
        </p:blipFill>
        <p:spPr>
          <a:xfrm>
            <a:off x="2809713" y="1313738"/>
            <a:ext cx="3492500" cy="2324100"/>
          </a:xfrm>
          <a:prstGeom prst="rect">
            <a:avLst/>
          </a:prstGeom>
        </p:spPr>
      </p:pic>
      <p:sp>
        <p:nvSpPr>
          <p:cNvPr id="5" name="Rectangle 4">
            <a:extLst>
              <a:ext uri="{FF2B5EF4-FFF2-40B4-BE49-F238E27FC236}">
                <a16:creationId xmlns:a16="http://schemas.microsoft.com/office/drawing/2014/main" id="{BF5FE1E0-B271-8642-A820-8D9A6374A5A4}"/>
              </a:ext>
            </a:extLst>
          </p:cNvPr>
          <p:cNvSpPr/>
          <p:nvPr/>
        </p:nvSpPr>
        <p:spPr>
          <a:xfrm>
            <a:off x="129106" y="3953433"/>
            <a:ext cx="8739123" cy="523220"/>
          </a:xfrm>
          <a:prstGeom prst="rect">
            <a:avLst/>
          </a:prstGeom>
        </p:spPr>
        <p:txBody>
          <a:bodyPr wrap="square">
            <a:spAutoFit/>
          </a:bodyPr>
          <a:lstStyle/>
          <a:p>
            <a:pPr algn="ctr"/>
            <a:r>
              <a:rPr lang="en-US" sz="2800" dirty="0">
                <a:ln w="0"/>
                <a:solidFill>
                  <a:schemeClr val="accent1"/>
                </a:solidFill>
                <a:effectLst>
                  <a:outerShdw blurRad="38100" dist="25400" dir="5400000" algn="ctr" rotWithShape="0">
                    <a:srgbClr val="6E747A">
                      <a:alpha val="43000"/>
                    </a:srgbClr>
                  </a:outerShdw>
                </a:effectLst>
              </a:rPr>
              <a:t>You could also have a tea party with your teddy friends?</a:t>
            </a:r>
          </a:p>
        </p:txBody>
      </p:sp>
      <p:pic>
        <p:nvPicPr>
          <p:cNvPr id="6" name="Picture 5">
            <a:extLst>
              <a:ext uri="{FF2B5EF4-FFF2-40B4-BE49-F238E27FC236}">
                <a16:creationId xmlns:a16="http://schemas.microsoft.com/office/drawing/2014/main" id="{C7C1A8E9-9D39-E44A-A8F6-6C15D9CB7EDB}"/>
              </a:ext>
            </a:extLst>
          </p:cNvPr>
          <p:cNvPicPr>
            <a:picLocks noChangeAspect="1"/>
          </p:cNvPicPr>
          <p:nvPr/>
        </p:nvPicPr>
        <p:blipFill>
          <a:blip r:embed="rId3"/>
          <a:stretch>
            <a:fillRect/>
          </a:stretch>
        </p:blipFill>
        <p:spPr>
          <a:xfrm>
            <a:off x="576062" y="4603562"/>
            <a:ext cx="2727008" cy="2042624"/>
          </a:xfrm>
          <a:prstGeom prst="rect">
            <a:avLst/>
          </a:prstGeom>
        </p:spPr>
      </p:pic>
      <p:sp>
        <p:nvSpPr>
          <p:cNvPr id="7" name="TextBox 6">
            <a:extLst>
              <a:ext uri="{FF2B5EF4-FFF2-40B4-BE49-F238E27FC236}">
                <a16:creationId xmlns:a16="http://schemas.microsoft.com/office/drawing/2014/main" id="{D1279785-4864-BC44-BC63-88C425AAD7AA}"/>
              </a:ext>
            </a:extLst>
          </p:cNvPr>
          <p:cNvSpPr txBox="1"/>
          <p:nvPr/>
        </p:nvSpPr>
        <p:spPr>
          <a:xfrm>
            <a:off x="3672114" y="4717143"/>
            <a:ext cx="5196115" cy="1015663"/>
          </a:xfrm>
          <a:prstGeom prst="rect">
            <a:avLst/>
          </a:prstGeom>
          <a:solidFill>
            <a:schemeClr val="accent6">
              <a:lumMod val="40000"/>
              <a:lumOff val="60000"/>
            </a:schemeClr>
          </a:solidFill>
        </p:spPr>
        <p:txBody>
          <a:bodyPr wrap="square" rtlCol="0">
            <a:spAutoFit/>
          </a:bodyPr>
          <a:lstStyle/>
          <a:p>
            <a:r>
              <a:rPr lang="en-US" sz="2000" dirty="0"/>
              <a:t>I wonder…..</a:t>
            </a:r>
          </a:p>
          <a:p>
            <a:pPr marL="285750" indent="-285750">
              <a:buFont typeface="Arial" panose="020B0604020202020204" pitchFamily="34" charset="0"/>
              <a:buChar char="•"/>
            </a:pPr>
            <a:r>
              <a:rPr lang="en-US" sz="2000" dirty="0"/>
              <a:t>What would your teddies say to each other?</a:t>
            </a:r>
          </a:p>
          <a:p>
            <a:pPr marL="285750" indent="-285750">
              <a:buFont typeface="Arial" panose="020B0604020202020204" pitchFamily="34" charset="0"/>
              <a:buChar char="•"/>
            </a:pPr>
            <a:r>
              <a:rPr lang="en-US" sz="2000" dirty="0"/>
              <a:t>How do we know they are friends?</a:t>
            </a:r>
          </a:p>
        </p:txBody>
      </p:sp>
    </p:spTree>
    <p:extLst>
      <p:ext uri="{BB962C8B-B14F-4D97-AF65-F5344CB8AC3E}">
        <p14:creationId xmlns:p14="http://schemas.microsoft.com/office/powerpoint/2010/main" val="183616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1B8BC9-CFDE-1745-AA95-20DFC814B2A4}"/>
              </a:ext>
            </a:extLst>
          </p:cNvPr>
          <p:cNvSpPr/>
          <p:nvPr/>
        </p:nvSpPr>
        <p:spPr>
          <a:xfrm>
            <a:off x="246743" y="1379478"/>
            <a:ext cx="8723086" cy="4955203"/>
          </a:xfrm>
          <a:prstGeom prst="rect">
            <a:avLst/>
          </a:prstGeom>
        </p:spPr>
        <p:txBody>
          <a:bodyPr wrap="square">
            <a:spAutoFit/>
          </a:bodyPr>
          <a:lstStyle/>
          <a:p>
            <a:pPr algn="ctr">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REVEAL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Jesus had good friends; what Jesus tells us about friendship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CONTENT: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scripture – tradition – prayers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AREAS OF LEARNING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Early Learning Goals (England/Wales)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Relationships and Sex Education (RSE)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KEY WORDS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Jesus, forgive, change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STANDARD INDICATOR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Some children will begin to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recognise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that Christians show love for one another because Jesus asked them to do so.                                                                                                                                                             Some children will begin to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recognise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Jesus’ rule for friends and his words ‘love one another’.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EA572E4-F8DA-524D-8885-8A3AB7581051}"/>
              </a:ext>
            </a:extLst>
          </p:cNvPr>
          <p:cNvSpPr txBox="1"/>
          <p:nvPr/>
        </p:nvSpPr>
        <p:spPr>
          <a:xfrm>
            <a:off x="246743" y="532650"/>
            <a:ext cx="3001993" cy="369332"/>
          </a:xfrm>
          <a:prstGeom prst="rect">
            <a:avLst/>
          </a:prstGeom>
          <a:solidFill>
            <a:schemeClr val="accent4">
              <a:lumMod val="60000"/>
              <a:lumOff val="40000"/>
            </a:schemeClr>
          </a:solidFill>
        </p:spPr>
        <p:txBody>
          <a:bodyPr wrap="square" rtlCol="0">
            <a:spAutoFit/>
          </a:bodyPr>
          <a:lstStyle/>
          <a:p>
            <a:r>
              <a:rPr lang="en-US" dirty="0"/>
              <a:t>Background notes for parents.</a:t>
            </a:r>
          </a:p>
        </p:txBody>
      </p:sp>
    </p:spTree>
    <p:extLst>
      <p:ext uri="{BB962C8B-B14F-4D97-AF65-F5344CB8AC3E}">
        <p14:creationId xmlns:p14="http://schemas.microsoft.com/office/powerpoint/2010/main" val="2194714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1791</Words>
  <Application>Microsoft Office PowerPoint</Application>
  <PresentationFormat>On-screen Show (4:3)</PresentationFormat>
  <Paragraphs>178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Arial,Bold</vt:lpstr>
      <vt:lpstr>Calibri</vt:lpstr>
      <vt:lpstr>Calibri Light</vt:lpstr>
      <vt:lpstr>Century Gothic</vt:lpstr>
      <vt:lpstr>Times New Roman</vt:lpstr>
      <vt:lpstr>Wingdings</vt:lpstr>
      <vt:lpstr>Wingdings 3</vt:lpstr>
      <vt:lpstr>Office Theme</vt:lpstr>
      <vt:lpstr>Reception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dc:title>
  <dc:creator>Emma Sharp</dc:creator>
  <cp:lastModifiedBy>helen brennan</cp:lastModifiedBy>
  <cp:revision>15</cp:revision>
  <dcterms:created xsi:type="dcterms:W3CDTF">2020-05-12T13:28:27Z</dcterms:created>
  <dcterms:modified xsi:type="dcterms:W3CDTF">2020-05-21T17:52:38Z</dcterms:modified>
</cp:coreProperties>
</file>