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10" r:id="rId2"/>
    <p:sldId id="481" r:id="rId3"/>
    <p:sldId id="483" r:id="rId4"/>
    <p:sldId id="475" r:id="rId5"/>
    <p:sldId id="409" r:id="rId6"/>
    <p:sldId id="509" r:id="rId7"/>
    <p:sldId id="534" r:id="rId8"/>
    <p:sldId id="535" r:id="rId9"/>
    <p:sldId id="542" r:id="rId10"/>
    <p:sldId id="536" r:id="rId11"/>
    <p:sldId id="537" r:id="rId12"/>
    <p:sldId id="538" r:id="rId13"/>
    <p:sldId id="539" r:id="rId14"/>
    <p:sldId id="540" r:id="rId15"/>
    <p:sldId id="541" r:id="rId16"/>
    <p:sldId id="414" r:id="rId17"/>
    <p:sldId id="418" r:id="rId18"/>
    <p:sldId id="48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9B883"/>
    <a:srgbClr val="FFFFFB"/>
    <a:srgbClr val="DCA2D5"/>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38" autoAdjust="0"/>
  </p:normalViewPr>
  <p:slideViewPr>
    <p:cSldViewPr>
      <p:cViewPr varScale="1">
        <p:scale>
          <a:sx n="68" d="100"/>
          <a:sy n="68" d="100"/>
        </p:scale>
        <p:origin x="145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69D910D-4EBE-4B82-BDE5-078B72FB17D8}" type="datetimeFigureOut">
              <a:rPr lang="en-GB"/>
              <a:pPr>
                <a:defRPr/>
              </a:pPr>
              <a:t>21/05/2020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9C6536B-82F1-4B1D-B4CF-9B2C90B54976}" type="slidenum">
              <a:rPr lang="en-GB" altLang="en-US"/>
              <a:pPr>
                <a:defRPr/>
              </a:pPr>
              <a:t>‹#›</a:t>
            </a:fld>
            <a:endParaRPr lang="en-GB" altLang="en-US"/>
          </a:p>
        </p:txBody>
      </p:sp>
    </p:spTree>
    <p:extLst>
      <p:ext uri="{BB962C8B-B14F-4D97-AF65-F5344CB8AC3E}">
        <p14:creationId xmlns:p14="http://schemas.microsoft.com/office/powerpoint/2010/main" val="2949551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1470025"/>
          </a:xfrm>
        </p:spPr>
        <p:txBody>
          <a:bodyPr>
            <a:normAutofit/>
          </a:bodyPr>
          <a:lstStyle>
            <a:lvl1pPr>
              <a:defRPr lang="en-US" sz="4400" kern="1200" smtClean="0">
                <a:solidFill>
                  <a:schemeClr val="tx1"/>
                </a:solidFill>
                <a:latin typeface="Comic Sans MS" pitchFamily="66" charset="0"/>
                <a:ea typeface="+mn-ea"/>
                <a:cs typeface="+mn-cs"/>
              </a:defRPr>
            </a:lvl1pPr>
          </a:lstStyle>
          <a:p>
            <a:r>
              <a:rPr lang="en-US" dirty="0"/>
              <a:t>Click to edit Master title style</a:t>
            </a:r>
            <a:endParaRPr lang="en-GB" dirty="0"/>
          </a:p>
        </p:txBody>
      </p:sp>
      <p:sp>
        <p:nvSpPr>
          <p:cNvPr id="3" name="Subtitle 2"/>
          <p:cNvSpPr>
            <a:spLocks noGrp="1"/>
          </p:cNvSpPr>
          <p:nvPr>
            <p:ph type="subTitle" idx="1"/>
          </p:nvPr>
        </p:nvSpPr>
        <p:spPr>
          <a:xfrm>
            <a:off x="827584" y="2132856"/>
            <a:ext cx="7704856" cy="41044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00617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80B1053-D4D5-4D56-B43D-CD1B57293DBF}" type="datetimeFigureOut">
              <a:rPr lang="en-GB"/>
              <a:pPr>
                <a:defRPr/>
              </a:pPr>
              <a:t>21/05/2020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F0B0300-2F0F-4B8E-80CF-26D6E92025D8}" type="slidenum">
              <a:rPr lang="en-GB" altLang="en-US"/>
              <a:pPr>
                <a:defRPr/>
              </a:pPr>
              <a:t>‹#›</a:t>
            </a:fld>
            <a:endParaRPr lang="en-GB" altLang="en-US"/>
          </a:p>
        </p:txBody>
      </p:sp>
    </p:spTree>
    <p:extLst>
      <p:ext uri="{BB962C8B-B14F-4D97-AF65-F5344CB8AC3E}">
        <p14:creationId xmlns:p14="http://schemas.microsoft.com/office/powerpoint/2010/main" val="143256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55D04AC-5FAF-4800-A7FB-BB17D3455A56}" type="datetimeFigureOut">
              <a:rPr lang="en-GB"/>
              <a:pPr>
                <a:defRPr/>
              </a:pPr>
              <a:t>21/05/2020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01C9ED-F47E-446E-85FA-68A7260816EF}" type="slidenum">
              <a:rPr lang="en-GB" altLang="en-US"/>
              <a:pPr>
                <a:defRPr/>
              </a:pPr>
              <a:t>‹#›</a:t>
            </a:fld>
            <a:endParaRPr lang="en-GB" altLang="en-US"/>
          </a:p>
        </p:txBody>
      </p:sp>
    </p:spTree>
    <p:extLst>
      <p:ext uri="{BB962C8B-B14F-4D97-AF65-F5344CB8AC3E}">
        <p14:creationId xmlns:p14="http://schemas.microsoft.com/office/powerpoint/2010/main" val="39675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56E1452-3D5C-4CC9-91A6-550428BA3F82}" type="datetimeFigureOut">
              <a:rPr lang="en-GB"/>
              <a:pPr>
                <a:defRPr/>
              </a:pPr>
              <a:t>21/05/2020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4D25FB-D930-4707-8FB0-6CA41615B522}" type="slidenum">
              <a:rPr lang="en-GB" altLang="en-US"/>
              <a:pPr>
                <a:defRPr/>
              </a:pPr>
              <a:t>‹#›</a:t>
            </a:fld>
            <a:endParaRPr lang="en-GB" altLang="en-US"/>
          </a:p>
        </p:txBody>
      </p:sp>
    </p:spTree>
    <p:extLst>
      <p:ext uri="{BB962C8B-B14F-4D97-AF65-F5344CB8AC3E}">
        <p14:creationId xmlns:p14="http://schemas.microsoft.com/office/powerpoint/2010/main" val="226735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F12C2A-B4B5-47EC-8A46-6E840A216AF0}" type="datetimeFigureOut">
              <a:rPr lang="en-GB"/>
              <a:pPr>
                <a:defRPr/>
              </a:pPr>
              <a:t>21/05/2020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632C6E-864C-434A-9E15-BD48D902CA9E}" type="slidenum">
              <a:rPr lang="en-GB" altLang="en-US"/>
              <a:pPr>
                <a:defRPr/>
              </a:pPr>
              <a:t>‹#›</a:t>
            </a:fld>
            <a:endParaRPr lang="en-GB" altLang="en-US"/>
          </a:p>
        </p:txBody>
      </p:sp>
    </p:spTree>
    <p:extLst>
      <p:ext uri="{BB962C8B-B14F-4D97-AF65-F5344CB8AC3E}">
        <p14:creationId xmlns:p14="http://schemas.microsoft.com/office/powerpoint/2010/main" val="409460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0241563-1A59-4C1B-8D52-646D7354EB70}" type="datetimeFigureOut">
              <a:rPr lang="en-GB"/>
              <a:pPr>
                <a:defRPr/>
              </a:pPr>
              <a:t>21/05/2020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18BE915-E7C3-4484-9957-AE111A589898}" type="slidenum">
              <a:rPr lang="en-GB" altLang="en-US"/>
              <a:pPr>
                <a:defRPr/>
              </a:pPr>
              <a:t>‹#›</a:t>
            </a:fld>
            <a:endParaRPr lang="en-GB" altLang="en-US"/>
          </a:p>
        </p:txBody>
      </p:sp>
    </p:spTree>
    <p:extLst>
      <p:ext uri="{BB962C8B-B14F-4D97-AF65-F5344CB8AC3E}">
        <p14:creationId xmlns:p14="http://schemas.microsoft.com/office/powerpoint/2010/main" val="17002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5801C3F-0652-4308-9346-F80A665BF557}" type="datetimeFigureOut">
              <a:rPr lang="en-GB"/>
              <a:pPr>
                <a:defRPr/>
              </a:pPr>
              <a:t>21/05/2020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97BCEB6-D762-4954-AD21-AF87E1FACBE3}" type="slidenum">
              <a:rPr lang="en-GB" altLang="en-US"/>
              <a:pPr>
                <a:defRPr/>
              </a:pPr>
              <a:t>‹#›</a:t>
            </a:fld>
            <a:endParaRPr lang="en-GB" altLang="en-US"/>
          </a:p>
        </p:txBody>
      </p:sp>
    </p:spTree>
    <p:extLst>
      <p:ext uri="{BB962C8B-B14F-4D97-AF65-F5344CB8AC3E}">
        <p14:creationId xmlns:p14="http://schemas.microsoft.com/office/powerpoint/2010/main" val="132010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336AEE5-69E4-42FA-ACD6-22ED233E9B65}" type="datetimeFigureOut">
              <a:rPr lang="en-GB"/>
              <a:pPr>
                <a:defRPr/>
              </a:pPr>
              <a:t>21/05/2020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D383E1B-1A3C-4D56-AE2D-D7EAEFEFED69}" type="slidenum">
              <a:rPr lang="en-GB" altLang="en-US"/>
              <a:pPr>
                <a:defRPr/>
              </a:pPr>
              <a:t>‹#›</a:t>
            </a:fld>
            <a:endParaRPr lang="en-GB" altLang="en-US"/>
          </a:p>
        </p:txBody>
      </p:sp>
    </p:spTree>
    <p:extLst>
      <p:ext uri="{BB962C8B-B14F-4D97-AF65-F5344CB8AC3E}">
        <p14:creationId xmlns:p14="http://schemas.microsoft.com/office/powerpoint/2010/main" val="211891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2920CD-66A4-43BA-AECB-97B74090844E}" type="datetimeFigureOut">
              <a:rPr lang="en-GB"/>
              <a:pPr>
                <a:defRPr/>
              </a:pPr>
              <a:t>21/05/2020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B147110-50EF-4D78-AAA2-C948161AAF7E}" type="slidenum">
              <a:rPr lang="en-GB" altLang="en-US"/>
              <a:pPr>
                <a:defRPr/>
              </a:pPr>
              <a:t>‹#›</a:t>
            </a:fld>
            <a:endParaRPr lang="en-GB" altLang="en-US"/>
          </a:p>
        </p:txBody>
      </p:sp>
    </p:spTree>
    <p:extLst>
      <p:ext uri="{BB962C8B-B14F-4D97-AF65-F5344CB8AC3E}">
        <p14:creationId xmlns:p14="http://schemas.microsoft.com/office/powerpoint/2010/main" val="3668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D4E9ED-5B66-420B-8121-DDEDFB8B6B45}" type="datetimeFigureOut">
              <a:rPr lang="en-GB"/>
              <a:pPr>
                <a:defRPr/>
              </a:pPr>
              <a:t>21/05/2020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D0E4F3-C694-4FDF-AE0C-F848B1C08207}" type="slidenum">
              <a:rPr lang="en-GB" altLang="en-US"/>
              <a:pPr>
                <a:defRPr/>
              </a:pPr>
              <a:t>‹#›</a:t>
            </a:fld>
            <a:endParaRPr lang="en-GB" altLang="en-US"/>
          </a:p>
        </p:txBody>
      </p:sp>
    </p:spTree>
    <p:extLst>
      <p:ext uri="{BB962C8B-B14F-4D97-AF65-F5344CB8AC3E}">
        <p14:creationId xmlns:p14="http://schemas.microsoft.com/office/powerpoint/2010/main" val="115451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F4C802-DCB9-4840-953F-BE43EC89176F}" type="datetimeFigureOut">
              <a:rPr lang="en-GB"/>
              <a:pPr>
                <a:defRPr/>
              </a:pPr>
              <a:t>21/05/2020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11892C-1FA7-4606-8C74-9408BDA4E357}" type="slidenum">
              <a:rPr lang="en-GB" altLang="en-US"/>
              <a:pPr>
                <a:defRPr/>
              </a:pPr>
              <a:t>‹#›</a:t>
            </a:fld>
            <a:endParaRPr lang="en-GB" altLang="en-US"/>
          </a:p>
        </p:txBody>
      </p:sp>
    </p:spTree>
    <p:extLst>
      <p:ext uri="{BB962C8B-B14F-4D97-AF65-F5344CB8AC3E}">
        <p14:creationId xmlns:p14="http://schemas.microsoft.com/office/powerpoint/2010/main" val="224640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AF637EB-398B-4ECC-8289-CE499C766E55}" type="datetimeFigureOut">
              <a:rPr lang="en-GB"/>
              <a:pPr>
                <a:defRPr/>
              </a:pPr>
              <a:t>21/05/2020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omic Sans MS" panose="030F0702030302020204" pitchFamily="66" charset="0"/>
              </a:defRPr>
            </a:lvl1pPr>
          </a:lstStyle>
          <a:p>
            <a:pPr>
              <a:defRPr/>
            </a:pPr>
            <a:fld id="{0C652E58-3F5D-47E2-BF82-8B263B40FF6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427"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HqVQnsrNuyM?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11560" y="974078"/>
            <a:ext cx="8229600" cy="1439863"/>
          </a:xfrm>
        </p:spPr>
        <p:txBody>
          <a:bodyPr/>
          <a:lstStyle/>
          <a:p>
            <a:br>
              <a:rPr lang="en-GB" altLang="en-US" sz="4800" b="1" dirty="0">
                <a:solidFill>
                  <a:srgbClr val="0070C0"/>
                </a:solidFill>
              </a:rPr>
            </a:br>
            <a:br>
              <a:rPr lang="en-GB" altLang="en-US" sz="4800" b="1" dirty="0">
                <a:solidFill>
                  <a:srgbClr val="0070C0"/>
                </a:solidFill>
              </a:rPr>
            </a:br>
            <a:r>
              <a:rPr lang="en-GB" altLang="en-US" sz="4800" b="1" dirty="0">
                <a:solidFill>
                  <a:srgbClr val="0070C0"/>
                </a:solidFill>
              </a:rPr>
              <a:t>Collective Worship</a:t>
            </a:r>
            <a:br>
              <a:rPr lang="en-GB" altLang="en-US" sz="4800" b="1" dirty="0">
                <a:solidFill>
                  <a:srgbClr val="0070C0"/>
                </a:solidFill>
              </a:rPr>
            </a:br>
            <a:endParaRPr lang="en-GB" altLang="en-US" sz="3000" b="1" dirty="0"/>
          </a:p>
        </p:txBody>
      </p:sp>
      <p:sp>
        <p:nvSpPr>
          <p:cNvPr id="3" name="Content Placeholder 2"/>
          <p:cNvSpPr>
            <a:spLocks noGrp="1"/>
          </p:cNvSpPr>
          <p:nvPr>
            <p:ph idx="1"/>
          </p:nvPr>
        </p:nvSpPr>
        <p:spPr>
          <a:xfrm>
            <a:off x="1043608" y="3835252"/>
            <a:ext cx="7127875" cy="1328738"/>
          </a:xfrm>
        </p:spPr>
        <p:txBody>
          <a:bodyPr>
            <a:normAutofit fontScale="85000" lnSpcReduction="20000"/>
          </a:bodyPr>
          <a:lstStyle/>
          <a:p>
            <a:pPr marL="0" indent="0" algn="ctr">
              <a:buFont typeface="Arial" panose="020B0604020202020204" pitchFamily="34" charset="0"/>
              <a:buNone/>
              <a:defRPr/>
            </a:pPr>
            <a:r>
              <a:rPr lang="en-GB" sz="3600" b="1" dirty="0">
                <a:solidFill>
                  <a:srgbClr val="0070C0"/>
                </a:solidFill>
              </a:rPr>
              <a:t>Week commencing 1 June 2020</a:t>
            </a:r>
          </a:p>
          <a:p>
            <a:pPr marL="0" indent="0" algn="ctr">
              <a:buFont typeface="Arial" panose="020B0604020202020204" pitchFamily="34" charset="0"/>
              <a:buNone/>
              <a:defRPr/>
            </a:pPr>
            <a:br>
              <a:rPr lang="en-GB" sz="3600" b="1" dirty="0">
                <a:solidFill>
                  <a:srgbClr val="0070C0"/>
                </a:solidFill>
              </a:rPr>
            </a:br>
            <a:endParaRPr lang="en-GB"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9112D5-7033-4483-98C7-24F4933F31F0}"/>
              </a:ext>
            </a:extLst>
          </p:cNvPr>
          <p:cNvSpPr txBox="1"/>
          <p:nvPr/>
        </p:nvSpPr>
        <p:spPr>
          <a:xfrm>
            <a:off x="323528" y="11825"/>
            <a:ext cx="8640960" cy="5570756"/>
          </a:xfrm>
          <a:prstGeom prst="rect">
            <a:avLst/>
          </a:prstGeom>
          <a:noFill/>
        </p:spPr>
        <p:txBody>
          <a:bodyPr wrap="square" rtlCol="0">
            <a:spAutoFit/>
          </a:bodyPr>
          <a:lstStyle/>
          <a:p>
            <a:r>
              <a:rPr lang="en-GB" sz="2800" dirty="0"/>
              <a:t>Jesus told his friends that they were being sent out to forgive, with the help of the Holy Spirit.</a:t>
            </a:r>
          </a:p>
          <a:p>
            <a:endParaRPr lang="en-GB" dirty="0"/>
          </a:p>
          <a:p>
            <a:r>
              <a:rPr lang="en-GB" sz="2400" dirty="0">
                <a:solidFill>
                  <a:srgbClr val="FF0000"/>
                </a:solidFill>
              </a:rPr>
              <a:t>Jesus wanted them to go out and carry on his work.</a:t>
            </a:r>
          </a:p>
          <a:p>
            <a:endParaRPr lang="en-GB" sz="2400" dirty="0">
              <a:solidFill>
                <a:srgbClr val="FF0000"/>
              </a:solidFill>
            </a:endParaRPr>
          </a:p>
          <a:p>
            <a:r>
              <a:rPr lang="en-GB" dirty="0">
                <a:solidFill>
                  <a:srgbClr val="0070C0"/>
                </a:solidFill>
              </a:rPr>
              <a:t>He wanted them to baptise.</a:t>
            </a:r>
          </a:p>
          <a:p>
            <a:endParaRPr lang="en-GB" dirty="0">
              <a:solidFill>
                <a:srgbClr val="0070C0"/>
              </a:solidFill>
            </a:endParaRPr>
          </a:p>
          <a:p>
            <a:endParaRPr lang="en-GB" dirty="0"/>
          </a:p>
          <a:p>
            <a:endParaRPr lang="en-GB" dirty="0"/>
          </a:p>
          <a:p>
            <a:r>
              <a:rPr lang="en-GB" dirty="0">
                <a:solidFill>
                  <a:srgbClr val="0070C0"/>
                </a:solidFill>
              </a:rPr>
              <a:t>He wanted them to preach about God.</a:t>
            </a:r>
          </a:p>
          <a:p>
            <a:endParaRPr lang="en-GB" dirty="0"/>
          </a:p>
          <a:p>
            <a:endParaRPr lang="en-GB" dirty="0"/>
          </a:p>
          <a:p>
            <a:endParaRPr lang="en-GB" dirty="0"/>
          </a:p>
          <a:p>
            <a:r>
              <a:rPr lang="en-GB" dirty="0">
                <a:solidFill>
                  <a:srgbClr val="0070C0"/>
                </a:solidFill>
              </a:rPr>
              <a:t>He wanted them to care for the poor and the sick.</a:t>
            </a:r>
          </a:p>
          <a:p>
            <a:endParaRPr lang="en-GB" dirty="0"/>
          </a:p>
          <a:p>
            <a:endParaRPr lang="en-GB" dirty="0"/>
          </a:p>
          <a:p>
            <a:endParaRPr lang="en-GB" dirty="0"/>
          </a:p>
          <a:p>
            <a:r>
              <a:rPr lang="en-GB" dirty="0">
                <a:solidFill>
                  <a:srgbClr val="0070C0"/>
                </a:solidFill>
              </a:rPr>
              <a:t>He wanted them to remember him through sharing in the Eucharist.</a:t>
            </a:r>
          </a:p>
        </p:txBody>
      </p:sp>
      <p:pic>
        <p:nvPicPr>
          <p:cNvPr id="4" name="Picture 3" descr="A picture containing sky&#10;&#10;Description automatically generated">
            <a:extLst>
              <a:ext uri="{FF2B5EF4-FFF2-40B4-BE49-F238E27FC236}">
                <a16:creationId xmlns:a16="http://schemas.microsoft.com/office/drawing/2014/main" id="{30AE856B-B197-4662-B2E2-3697DDAA43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1556792"/>
            <a:ext cx="2269747" cy="1413147"/>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B6722193-6670-41FB-B098-95B25EF15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420888"/>
            <a:ext cx="2059137" cy="1569144"/>
          </a:xfrm>
          <a:prstGeom prst="rect">
            <a:avLst/>
          </a:prstGeom>
        </p:spPr>
      </p:pic>
      <p:pic>
        <p:nvPicPr>
          <p:cNvPr id="9" name="Picture 8" descr="A picture containing building, fire, sitting, old&#10;&#10;Description automatically generated">
            <a:extLst>
              <a:ext uri="{FF2B5EF4-FFF2-40B4-BE49-F238E27FC236}">
                <a16:creationId xmlns:a16="http://schemas.microsoft.com/office/drawing/2014/main" id="{02362BC6-6DAE-4F81-9D86-101F0661F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3645024"/>
            <a:ext cx="1842681" cy="1468561"/>
          </a:xfrm>
          <a:prstGeom prst="rect">
            <a:avLst/>
          </a:prstGeom>
        </p:spPr>
      </p:pic>
      <p:pic>
        <p:nvPicPr>
          <p:cNvPr id="11" name="Picture 10" descr="A group of people in a room&#10;&#10;Description automatically generated">
            <a:extLst>
              <a:ext uri="{FF2B5EF4-FFF2-40B4-BE49-F238E27FC236}">
                <a16:creationId xmlns:a16="http://schemas.microsoft.com/office/drawing/2014/main" id="{A650550F-48B7-4C8B-9F21-DF7C2DCB77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5493706"/>
            <a:ext cx="2297832" cy="1382529"/>
          </a:xfrm>
          <a:prstGeom prst="rect">
            <a:avLst/>
          </a:prstGeom>
        </p:spPr>
      </p:pic>
    </p:spTree>
    <p:extLst>
      <p:ext uri="{BB962C8B-B14F-4D97-AF65-F5344CB8AC3E}">
        <p14:creationId xmlns:p14="http://schemas.microsoft.com/office/powerpoint/2010/main" val="6416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637E54-63DA-4BAC-A409-5A0A0D146E72}"/>
              </a:ext>
            </a:extLst>
          </p:cNvPr>
          <p:cNvSpPr txBox="1"/>
          <p:nvPr/>
        </p:nvSpPr>
        <p:spPr>
          <a:xfrm>
            <a:off x="323528" y="332656"/>
            <a:ext cx="8352928" cy="830997"/>
          </a:xfrm>
          <a:prstGeom prst="rect">
            <a:avLst/>
          </a:prstGeom>
          <a:noFill/>
        </p:spPr>
        <p:txBody>
          <a:bodyPr wrap="square" rtlCol="0">
            <a:spAutoFit/>
          </a:bodyPr>
          <a:lstStyle/>
          <a:p>
            <a:r>
              <a:rPr lang="en-GB" sz="2400" dirty="0">
                <a:solidFill>
                  <a:srgbClr val="00B050"/>
                </a:solidFill>
              </a:rPr>
              <a:t>What else did Jesus do during his time on earth that he would have wanted his friends to continue to do?</a:t>
            </a:r>
          </a:p>
        </p:txBody>
      </p:sp>
      <p:pic>
        <p:nvPicPr>
          <p:cNvPr id="4" name="Picture 3" descr="A painting of a person&#10;&#10;Description automatically generated">
            <a:extLst>
              <a:ext uri="{FF2B5EF4-FFF2-40B4-BE49-F238E27FC236}">
                <a16:creationId xmlns:a16="http://schemas.microsoft.com/office/drawing/2014/main" id="{2FE58E10-5DBB-4E96-95A8-F110F6F1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5" y="1628775"/>
            <a:ext cx="3524250" cy="3600450"/>
          </a:xfrm>
          <a:prstGeom prst="rect">
            <a:avLst/>
          </a:prstGeom>
        </p:spPr>
      </p:pic>
    </p:spTree>
    <p:extLst>
      <p:ext uri="{BB962C8B-B14F-4D97-AF65-F5344CB8AC3E}">
        <p14:creationId xmlns:p14="http://schemas.microsoft.com/office/powerpoint/2010/main" val="340114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EC659E-E338-4368-8526-88B20C49BF01}"/>
              </a:ext>
            </a:extLst>
          </p:cNvPr>
          <p:cNvSpPr txBox="1"/>
          <p:nvPr/>
        </p:nvSpPr>
        <p:spPr>
          <a:xfrm>
            <a:off x="251520" y="260648"/>
            <a:ext cx="8496944" cy="7017306"/>
          </a:xfrm>
          <a:prstGeom prst="rect">
            <a:avLst/>
          </a:prstGeom>
          <a:noFill/>
        </p:spPr>
        <p:txBody>
          <a:bodyPr wrap="square" rtlCol="0">
            <a:spAutoFit/>
          </a:bodyPr>
          <a:lstStyle/>
          <a:p>
            <a:r>
              <a:rPr lang="en-GB" sz="2800" dirty="0"/>
              <a:t>God sent the Holy Spirit so that Jesus’ friends would not be alone.</a:t>
            </a:r>
          </a:p>
          <a:p>
            <a:endParaRPr lang="en-GB" sz="2800" dirty="0"/>
          </a:p>
          <a:p>
            <a:endParaRPr lang="en-GB" dirty="0"/>
          </a:p>
          <a:p>
            <a:r>
              <a:rPr lang="en-GB" sz="2400" dirty="0"/>
              <a:t>The Holy Spirit would:</a:t>
            </a:r>
          </a:p>
          <a:p>
            <a:endParaRPr lang="en-GB" sz="2400" dirty="0"/>
          </a:p>
          <a:p>
            <a:pPr marL="285750" indent="-285750">
              <a:buFont typeface="Arial" panose="020B0604020202020204" pitchFamily="34" charset="0"/>
              <a:buChar char="•"/>
            </a:pPr>
            <a:r>
              <a:rPr lang="en-GB" sz="2400" dirty="0"/>
              <a:t>Help them know what words to say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Guide them so they knew where to go</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Comfort and protect them and give them courage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Help them to remember that God was with them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Give them energy and determination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Help them to be fair and make good decisions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4" name="Picture 3" descr="A picture containing food, light, drawing&#10;&#10;Description automatically generated">
            <a:extLst>
              <a:ext uri="{FF2B5EF4-FFF2-40B4-BE49-F238E27FC236}">
                <a16:creationId xmlns:a16="http://schemas.microsoft.com/office/drawing/2014/main" id="{DED9ABBD-CD8A-47B4-8589-54956092D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980728"/>
            <a:ext cx="1944216" cy="2892021"/>
          </a:xfrm>
          <a:prstGeom prst="rect">
            <a:avLst/>
          </a:prstGeom>
        </p:spPr>
      </p:pic>
    </p:spTree>
    <p:extLst>
      <p:ext uri="{BB962C8B-B14F-4D97-AF65-F5344CB8AC3E}">
        <p14:creationId xmlns:p14="http://schemas.microsoft.com/office/powerpoint/2010/main" val="53790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C07346-53A5-42CD-A96A-65C642D4A63A}"/>
              </a:ext>
            </a:extLst>
          </p:cNvPr>
          <p:cNvSpPr txBox="1"/>
          <p:nvPr/>
        </p:nvSpPr>
        <p:spPr>
          <a:xfrm>
            <a:off x="251520" y="188640"/>
            <a:ext cx="8496944" cy="830997"/>
          </a:xfrm>
          <a:prstGeom prst="rect">
            <a:avLst/>
          </a:prstGeom>
          <a:noFill/>
        </p:spPr>
        <p:txBody>
          <a:bodyPr wrap="square" rtlCol="0">
            <a:spAutoFit/>
          </a:bodyPr>
          <a:lstStyle/>
          <a:p>
            <a:r>
              <a:rPr lang="en-GB" sz="2400" dirty="0">
                <a:solidFill>
                  <a:srgbClr val="00B050"/>
                </a:solidFill>
              </a:rPr>
              <a:t>Almost 2000 years ago, Jesus spoke to his friends before he ascended into Heaven.  The Holy Spirit came.</a:t>
            </a:r>
          </a:p>
        </p:txBody>
      </p:sp>
      <p:sp>
        <p:nvSpPr>
          <p:cNvPr id="3" name="TextBox 2">
            <a:extLst>
              <a:ext uri="{FF2B5EF4-FFF2-40B4-BE49-F238E27FC236}">
                <a16:creationId xmlns:a16="http://schemas.microsoft.com/office/drawing/2014/main" id="{38017AD2-5DDC-4D4D-8688-B0FD738AAC38}"/>
              </a:ext>
            </a:extLst>
          </p:cNvPr>
          <p:cNvSpPr txBox="1"/>
          <p:nvPr/>
        </p:nvSpPr>
        <p:spPr>
          <a:xfrm>
            <a:off x="323528" y="2348880"/>
            <a:ext cx="8352928" cy="4247317"/>
          </a:xfrm>
          <a:prstGeom prst="rect">
            <a:avLst/>
          </a:prstGeom>
          <a:noFill/>
        </p:spPr>
        <p:txBody>
          <a:bodyPr wrap="square" rtlCol="0">
            <a:spAutoFit/>
          </a:bodyPr>
          <a:lstStyle/>
          <a:p>
            <a:r>
              <a:rPr lang="en-GB" sz="2400" dirty="0">
                <a:solidFill>
                  <a:schemeClr val="accent2">
                    <a:lumMod val="75000"/>
                  </a:schemeClr>
                </a:solidFill>
              </a:rPr>
              <a:t>Jesus promised that the Holy Spirit would come not only then, but ever since, now and in the future, to help anyone who loves Jesus, and wants to do Jesus’ work on earth.</a:t>
            </a:r>
          </a:p>
          <a:p>
            <a:endParaRPr lang="en-GB" dirty="0"/>
          </a:p>
          <a:p>
            <a:endParaRPr lang="en-GB" dirty="0"/>
          </a:p>
          <a:p>
            <a:endParaRPr lang="en-GB" dirty="0"/>
          </a:p>
          <a:p>
            <a:endParaRPr lang="en-GB" sz="2400" dirty="0"/>
          </a:p>
          <a:p>
            <a:endParaRPr lang="en-GB" sz="2400" dirty="0"/>
          </a:p>
          <a:p>
            <a:r>
              <a:rPr lang="en-GB" sz="2400" dirty="0"/>
              <a:t>The Holy Spirit is a gift </a:t>
            </a:r>
            <a:r>
              <a:rPr lang="en-GB" sz="2400" dirty="0">
                <a:solidFill>
                  <a:schemeClr val="accent2">
                    <a:lumMod val="75000"/>
                  </a:schemeClr>
                </a:solidFill>
              </a:rPr>
              <a:t>FROM</a:t>
            </a:r>
            <a:r>
              <a:rPr lang="en-GB" sz="2400" dirty="0"/>
              <a:t> God for you and me.</a:t>
            </a:r>
          </a:p>
          <a:p>
            <a:endParaRPr lang="en-GB" sz="2400" dirty="0"/>
          </a:p>
          <a:p>
            <a:endParaRPr lang="en-GB" sz="2400" dirty="0"/>
          </a:p>
          <a:p>
            <a:r>
              <a:rPr lang="en-GB" sz="2400" dirty="0"/>
              <a:t>The Holy Spirit is a gift </a:t>
            </a:r>
            <a:r>
              <a:rPr lang="en-GB" sz="2400" dirty="0">
                <a:solidFill>
                  <a:schemeClr val="accent2">
                    <a:lumMod val="75000"/>
                  </a:schemeClr>
                </a:solidFill>
              </a:rPr>
              <a:t>OF</a:t>
            </a:r>
            <a:r>
              <a:rPr lang="en-GB" sz="2400" dirty="0"/>
              <a:t> God for you and me.</a:t>
            </a:r>
          </a:p>
        </p:txBody>
      </p:sp>
      <p:pic>
        <p:nvPicPr>
          <p:cNvPr id="5" name="Picture 4" descr="A picture containing cat, food&#10;&#10;Description automatically generated">
            <a:extLst>
              <a:ext uri="{FF2B5EF4-FFF2-40B4-BE49-F238E27FC236}">
                <a16:creationId xmlns:a16="http://schemas.microsoft.com/office/drawing/2014/main" id="{53EB21AD-D760-415E-83B6-4F822725A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126" y="3573016"/>
            <a:ext cx="2753036" cy="1414755"/>
          </a:xfrm>
          <a:prstGeom prst="rect">
            <a:avLst/>
          </a:prstGeom>
        </p:spPr>
      </p:pic>
    </p:spTree>
    <p:extLst>
      <p:ext uri="{BB962C8B-B14F-4D97-AF65-F5344CB8AC3E}">
        <p14:creationId xmlns:p14="http://schemas.microsoft.com/office/powerpoint/2010/main" val="379411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71691-772F-45AF-970A-2E5E8CF32838}"/>
              </a:ext>
            </a:extLst>
          </p:cNvPr>
          <p:cNvSpPr txBox="1"/>
          <p:nvPr/>
        </p:nvSpPr>
        <p:spPr>
          <a:xfrm>
            <a:off x="251520" y="332656"/>
            <a:ext cx="8568952" cy="830997"/>
          </a:xfrm>
          <a:prstGeom prst="rect">
            <a:avLst/>
          </a:prstGeom>
          <a:noFill/>
        </p:spPr>
        <p:txBody>
          <a:bodyPr wrap="square" rtlCol="0">
            <a:spAutoFit/>
          </a:bodyPr>
          <a:lstStyle/>
          <a:p>
            <a:r>
              <a:rPr lang="en-GB" sz="2400" dirty="0">
                <a:solidFill>
                  <a:schemeClr val="tx2">
                    <a:lumMod val="60000"/>
                    <a:lumOff val="40000"/>
                  </a:schemeClr>
                </a:solidFill>
              </a:rPr>
              <a:t>What can you do today to try to do God’s work on earth?  The Holy Spirit will help.</a:t>
            </a:r>
          </a:p>
        </p:txBody>
      </p:sp>
      <p:sp>
        <p:nvSpPr>
          <p:cNvPr id="3" name="TextBox 2">
            <a:extLst>
              <a:ext uri="{FF2B5EF4-FFF2-40B4-BE49-F238E27FC236}">
                <a16:creationId xmlns:a16="http://schemas.microsoft.com/office/drawing/2014/main" id="{120E7CC6-9683-4F84-A16F-848D16390AC9}"/>
              </a:ext>
            </a:extLst>
          </p:cNvPr>
          <p:cNvSpPr txBox="1"/>
          <p:nvPr/>
        </p:nvSpPr>
        <p:spPr>
          <a:xfrm>
            <a:off x="323528" y="1628800"/>
            <a:ext cx="7704856" cy="707886"/>
          </a:xfrm>
          <a:prstGeom prst="rect">
            <a:avLst/>
          </a:prstGeom>
          <a:noFill/>
        </p:spPr>
        <p:txBody>
          <a:bodyPr wrap="square" rtlCol="0">
            <a:spAutoFit/>
          </a:bodyPr>
          <a:lstStyle/>
          <a:p>
            <a:r>
              <a:rPr lang="en-GB" sz="2000" dirty="0">
                <a:solidFill>
                  <a:schemeClr val="accent2">
                    <a:lumMod val="75000"/>
                  </a:schemeClr>
                </a:solidFill>
              </a:rPr>
              <a:t>Is there someone you need to forgive, or do you need to say sorry to anyone else?</a:t>
            </a:r>
          </a:p>
        </p:txBody>
      </p:sp>
      <p:sp>
        <p:nvSpPr>
          <p:cNvPr id="4" name="TextBox 3">
            <a:extLst>
              <a:ext uri="{FF2B5EF4-FFF2-40B4-BE49-F238E27FC236}">
                <a16:creationId xmlns:a16="http://schemas.microsoft.com/office/drawing/2014/main" id="{DC3B61EE-6813-4725-9EEE-1591894CA0BD}"/>
              </a:ext>
            </a:extLst>
          </p:cNvPr>
          <p:cNvSpPr txBox="1"/>
          <p:nvPr/>
        </p:nvSpPr>
        <p:spPr>
          <a:xfrm>
            <a:off x="1691680" y="2780928"/>
            <a:ext cx="7272808" cy="707886"/>
          </a:xfrm>
          <a:prstGeom prst="rect">
            <a:avLst/>
          </a:prstGeom>
          <a:noFill/>
        </p:spPr>
        <p:txBody>
          <a:bodyPr wrap="square" rtlCol="0">
            <a:spAutoFit/>
          </a:bodyPr>
          <a:lstStyle/>
          <a:p>
            <a:r>
              <a:rPr lang="en-GB" sz="2000" dirty="0">
                <a:solidFill>
                  <a:schemeClr val="accent3">
                    <a:lumMod val="50000"/>
                  </a:schemeClr>
                </a:solidFill>
              </a:rPr>
              <a:t>Is there a family member or a friend who you can be especially helpful and cheerful towards?</a:t>
            </a:r>
          </a:p>
        </p:txBody>
      </p:sp>
      <p:sp>
        <p:nvSpPr>
          <p:cNvPr id="5" name="TextBox 4">
            <a:extLst>
              <a:ext uri="{FF2B5EF4-FFF2-40B4-BE49-F238E27FC236}">
                <a16:creationId xmlns:a16="http://schemas.microsoft.com/office/drawing/2014/main" id="{87F3AC75-BF59-4FCA-B74E-BA69CBE58610}"/>
              </a:ext>
            </a:extLst>
          </p:cNvPr>
          <p:cNvSpPr txBox="1"/>
          <p:nvPr/>
        </p:nvSpPr>
        <p:spPr>
          <a:xfrm>
            <a:off x="1043608" y="4293096"/>
            <a:ext cx="7056784" cy="707886"/>
          </a:xfrm>
          <a:prstGeom prst="rect">
            <a:avLst/>
          </a:prstGeom>
          <a:noFill/>
        </p:spPr>
        <p:txBody>
          <a:bodyPr wrap="square" rtlCol="0">
            <a:spAutoFit/>
          </a:bodyPr>
          <a:lstStyle/>
          <a:p>
            <a:r>
              <a:rPr lang="en-GB" sz="2000" dirty="0">
                <a:solidFill>
                  <a:schemeClr val="accent5">
                    <a:lumMod val="75000"/>
                  </a:schemeClr>
                </a:solidFill>
              </a:rPr>
              <a:t>What choices do you have to make today?  Could you ask the Holy Spirit to guide you?</a:t>
            </a:r>
          </a:p>
        </p:txBody>
      </p:sp>
      <p:sp>
        <p:nvSpPr>
          <p:cNvPr id="6" name="TextBox 5">
            <a:extLst>
              <a:ext uri="{FF2B5EF4-FFF2-40B4-BE49-F238E27FC236}">
                <a16:creationId xmlns:a16="http://schemas.microsoft.com/office/drawing/2014/main" id="{87365C33-9FF6-4CB8-9AD9-D3AEC9E27484}"/>
              </a:ext>
            </a:extLst>
          </p:cNvPr>
          <p:cNvSpPr txBox="1"/>
          <p:nvPr/>
        </p:nvSpPr>
        <p:spPr>
          <a:xfrm>
            <a:off x="251520" y="5877272"/>
            <a:ext cx="8712968" cy="400110"/>
          </a:xfrm>
          <a:prstGeom prst="rect">
            <a:avLst/>
          </a:prstGeom>
          <a:noFill/>
        </p:spPr>
        <p:txBody>
          <a:bodyPr wrap="square" rtlCol="0">
            <a:spAutoFit/>
          </a:bodyPr>
          <a:lstStyle/>
          <a:p>
            <a:r>
              <a:rPr lang="en-GB" sz="2000" dirty="0">
                <a:solidFill>
                  <a:schemeClr val="accent2">
                    <a:lumMod val="50000"/>
                  </a:schemeClr>
                </a:solidFill>
              </a:rPr>
              <a:t>What ideas have you got about ways the Holy Spirit could help you today?</a:t>
            </a:r>
          </a:p>
        </p:txBody>
      </p:sp>
    </p:spTree>
    <p:extLst>
      <p:ext uri="{BB962C8B-B14F-4D97-AF65-F5344CB8AC3E}">
        <p14:creationId xmlns:p14="http://schemas.microsoft.com/office/powerpoint/2010/main" val="14941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F6A095-18A7-42CC-A9FB-294C4BE75849}"/>
              </a:ext>
            </a:extLst>
          </p:cNvPr>
          <p:cNvSpPr txBox="1"/>
          <p:nvPr/>
        </p:nvSpPr>
        <p:spPr>
          <a:xfrm>
            <a:off x="251520" y="476672"/>
            <a:ext cx="8496944" cy="646331"/>
          </a:xfrm>
          <a:prstGeom prst="rect">
            <a:avLst/>
          </a:prstGeom>
          <a:noFill/>
        </p:spPr>
        <p:txBody>
          <a:bodyPr wrap="square" rtlCol="0">
            <a:spAutoFit/>
          </a:bodyPr>
          <a:lstStyle/>
          <a:p>
            <a:r>
              <a:rPr lang="en-GB" dirty="0"/>
              <a:t>Here is a song to listen to or join in with.  It is a reminder that it is up to us to do God’s work on earth … but remember that the Holy Spirit is here to help us. </a:t>
            </a:r>
          </a:p>
        </p:txBody>
      </p:sp>
      <p:pic>
        <p:nvPicPr>
          <p:cNvPr id="3" name="Online Media 2" title="Christ Has No Body Now But Yours - Divine Hymns - Lyrics Video">
            <a:hlinkClick r:id="" action="ppaction://media"/>
            <a:extLst>
              <a:ext uri="{FF2B5EF4-FFF2-40B4-BE49-F238E27FC236}">
                <a16:creationId xmlns:a16="http://schemas.microsoft.com/office/drawing/2014/main" id="{22719D27-0E65-4B07-AA1E-0AF22FB21FFE}"/>
              </a:ext>
            </a:extLst>
          </p:cNvPr>
          <p:cNvPicPr>
            <a:picLocks noRot="1" noChangeAspect="1"/>
          </p:cNvPicPr>
          <p:nvPr>
            <a:videoFile r:link="rId1"/>
          </p:nvPr>
        </p:nvPicPr>
        <p:blipFill>
          <a:blip r:embed="rId3"/>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89447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GB" b="1" dirty="0">
                <a:ln w="10541" cmpd="sng">
                  <a:solidFill>
                    <a:schemeClr val="accent1">
                      <a:shade val="88000"/>
                      <a:satMod val="110000"/>
                    </a:schemeClr>
                  </a:solidFill>
                  <a:prstDash val="solid"/>
                </a:ln>
                <a:solidFill>
                  <a:srgbClr val="FFC000"/>
                </a:solidFill>
              </a:rPr>
              <a:t>Prayer</a:t>
            </a:r>
            <a:endParaRPr lang="en-GB" altLang="en-US" dirty="0"/>
          </a:p>
        </p:txBody>
      </p:sp>
      <p:sp>
        <p:nvSpPr>
          <p:cNvPr id="23555" name="Content Placeholder 2"/>
          <p:cNvSpPr>
            <a:spLocks noGrp="1"/>
          </p:cNvSpPr>
          <p:nvPr>
            <p:ph idx="1"/>
          </p:nvPr>
        </p:nvSpPr>
        <p:spPr>
          <a:xfrm>
            <a:off x="318356" y="1268760"/>
            <a:ext cx="8507288" cy="3528392"/>
          </a:xfrm>
        </p:spPr>
        <p:txBody>
          <a:bodyPr/>
          <a:lstStyle/>
          <a:p>
            <a:pPr>
              <a:buFont typeface="Arial" panose="020B0604020202020204" pitchFamily="34" charset="0"/>
              <a:buNone/>
              <a:defRPr/>
            </a:pPr>
            <a:r>
              <a:rPr lang="en-GB" altLang="en-US" sz="2800" b="1" dirty="0"/>
              <a:t>  </a:t>
            </a:r>
            <a:r>
              <a:rPr lang="en-GB" altLang="en-US" sz="2800" dirty="0">
                <a:solidFill>
                  <a:srgbClr val="FF0000"/>
                </a:solidFill>
              </a:rPr>
              <a:t>Let us be still and silent for one minute.</a:t>
            </a:r>
            <a:r>
              <a:rPr lang="en-GB" altLang="en-US" sz="2800" dirty="0"/>
              <a:t>  Let us think of someone or something we would like to pray for or about today. </a:t>
            </a:r>
          </a:p>
          <a:p>
            <a:pPr>
              <a:buFont typeface="Arial" panose="020B0604020202020204" pitchFamily="34" charset="0"/>
              <a:buNone/>
              <a:defRPr/>
            </a:pPr>
            <a:endParaRPr lang="en-GB" altLang="en-US" sz="2800" dirty="0"/>
          </a:p>
          <a:p>
            <a:pPr>
              <a:buFont typeface="Arial" panose="020B0604020202020204" pitchFamily="34" charset="0"/>
              <a:buNone/>
              <a:defRPr/>
            </a:pPr>
            <a:endParaRPr lang="en-GB" altLang="en-US" sz="2800" dirty="0"/>
          </a:p>
          <a:p>
            <a:pPr>
              <a:buFont typeface="Arial" panose="020B0604020202020204" pitchFamily="34" charset="0"/>
              <a:buNone/>
              <a:defRPr/>
            </a:pPr>
            <a:r>
              <a:rPr lang="en-GB" altLang="en-US" sz="2800" dirty="0"/>
              <a:t>Let us pray for those who are sick or lonely or anxious or afraid; those who have died; those who mourn because someone they love has died; those far away from home; those who feel that they have no-one else to pray for them.  Let us pray that their lives may be touched today by the loving hand of God.  Amen.</a:t>
            </a:r>
            <a:endParaRPr lang="en-GB" altLang="en-US" sz="2800" b="1" dirty="0">
              <a:ln w="10541" cmpd="sng">
                <a:solidFill>
                  <a:schemeClr val="accent1">
                    <a:shade val="88000"/>
                    <a:satMod val="110000"/>
                  </a:schemeClr>
                </a:solidFill>
                <a:prstDash val="solid"/>
              </a:ln>
              <a:solidFill>
                <a:srgbClr val="FFC000"/>
              </a:solidFill>
            </a:endParaRPr>
          </a:p>
          <a:p>
            <a:pPr>
              <a:buFont typeface="Arial" panose="020B0604020202020204" pitchFamily="34" charset="0"/>
              <a:buNone/>
              <a:defRPr/>
            </a:pPr>
            <a:endParaRPr lang="en-GB" altLang="en-US" sz="2800" dirty="0"/>
          </a:p>
        </p:txBody>
      </p:sp>
      <p:pic>
        <p:nvPicPr>
          <p:cNvPr id="1536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6416" y="0"/>
            <a:ext cx="827584" cy="128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66000"/>
    </mc:Choice>
    <mc:Fallback xmlns="">
      <p:transition spd="slow" advClick="0" advTm="66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GB" b="1" dirty="0">
                <a:ln w="10541" cmpd="sng">
                  <a:solidFill>
                    <a:schemeClr val="accent1">
                      <a:shade val="88000"/>
                      <a:satMod val="110000"/>
                    </a:schemeClr>
                  </a:solidFill>
                  <a:prstDash val="solid"/>
                </a:ln>
                <a:solidFill>
                  <a:srgbClr val="FFC000"/>
                </a:solidFill>
              </a:rPr>
              <a:t>Share a prayer</a:t>
            </a:r>
            <a:endParaRPr lang="en-GB" altLang="en-US" dirty="0"/>
          </a:p>
        </p:txBody>
      </p:sp>
      <p:pic>
        <p:nvPicPr>
          <p:cNvPr id="1843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1013" y="0"/>
            <a:ext cx="1042987"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0C61D02-5ACE-4C0B-BFA2-C0170A575825}"/>
              </a:ext>
            </a:extLst>
          </p:cNvPr>
          <p:cNvSpPr txBox="1"/>
          <p:nvPr/>
        </p:nvSpPr>
        <p:spPr>
          <a:xfrm>
            <a:off x="323528" y="1620838"/>
            <a:ext cx="8424936" cy="3385542"/>
          </a:xfrm>
          <a:prstGeom prst="rect">
            <a:avLst/>
          </a:prstGeom>
          <a:noFill/>
        </p:spPr>
        <p:txBody>
          <a:bodyPr wrap="square" rtlCol="0">
            <a:spAutoFit/>
          </a:bodyPr>
          <a:lstStyle/>
          <a:p>
            <a:pPr>
              <a:buFont typeface="Arial" panose="020B0604020202020204" pitchFamily="34" charset="0"/>
              <a:buNone/>
              <a:defRPr/>
            </a:pPr>
            <a:r>
              <a:rPr lang="en-GB" altLang="en-US" sz="2800" dirty="0">
                <a:solidFill>
                  <a:srgbClr val="0070C0"/>
                </a:solidFill>
                <a:latin typeface="Arial Nova" panose="020B0504020202020204" pitchFamily="34" charset="0"/>
              </a:rPr>
              <a:t>Dear God, thank you for the gift of your Holy Spirit.  I pray that when I am not sure what to say or what decisions to make I will ask the Holy Spirit to guide me.  I pray that the Holy Spirit will always help me to stay close to God, and to do your work on earth.</a:t>
            </a:r>
          </a:p>
          <a:p>
            <a:pPr>
              <a:buFont typeface="Arial" panose="020B0604020202020204" pitchFamily="34" charset="0"/>
              <a:buNone/>
              <a:defRPr/>
            </a:pPr>
            <a:endParaRPr lang="en-GB" altLang="en-US" sz="2800" dirty="0">
              <a:solidFill>
                <a:srgbClr val="0070C0"/>
              </a:solidFill>
              <a:latin typeface="Arial Nova" panose="020B0504020202020204" pitchFamily="34" charset="0"/>
            </a:endParaRPr>
          </a:p>
          <a:p>
            <a:pPr>
              <a:buFont typeface="Arial" panose="020B0604020202020204" pitchFamily="34" charset="0"/>
              <a:buNone/>
              <a:defRPr/>
            </a:pPr>
            <a:r>
              <a:rPr lang="en-GB" altLang="en-US" sz="2800" dirty="0">
                <a:solidFill>
                  <a:srgbClr val="0070C0"/>
                </a:solidFill>
                <a:latin typeface="Arial Nova" panose="020B0504020202020204" pitchFamily="34" charset="0"/>
              </a:rPr>
              <a:t>Amen.</a:t>
            </a:r>
          </a:p>
          <a:p>
            <a:pPr>
              <a:buFont typeface="Arial" panose="020B0604020202020204" pitchFamily="34" charset="0"/>
              <a:buNone/>
              <a:defRPr/>
            </a:pPr>
            <a:endParaRPr lang="en-GB" dirty="0">
              <a:ln w="10541" cmpd="sng">
                <a:solidFill>
                  <a:schemeClr val="accent1">
                    <a:shade val="88000"/>
                    <a:satMod val="110000"/>
                  </a:schemeClr>
                </a:solidFill>
                <a:prstDash val="solid"/>
              </a:ln>
              <a:solidFill>
                <a:srgbClr val="0070C0"/>
              </a:solidFill>
              <a:latin typeface="Arial Nova" panose="020B05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6219"/>
    </mc:Choice>
    <mc:Fallback xmlns="">
      <p:transition spd="slow" advTm="4621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468313" y="404813"/>
            <a:ext cx="8135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GB" altLang="en-US" sz="3600">
                <a:latin typeface="Arial" panose="020B0604020202020204" pitchFamily="34" charset="0"/>
              </a:rPr>
              <a:t>In the name of the Father, and of the Son, and of the Holy Spirit.  Amen.</a:t>
            </a:r>
          </a:p>
        </p:txBody>
      </p:sp>
      <p:pic>
        <p:nvPicPr>
          <p:cNvPr id="7171" name="Picture 2" descr="Image result for sign of the cross"/>
          <p:cNvPicPr>
            <a:picLocks noChangeAspect="1" noChangeArrowheads="1"/>
          </p:cNvPicPr>
          <p:nvPr/>
        </p:nvPicPr>
        <p:blipFill>
          <a:blip r:embed="rId2">
            <a:extLst>
              <a:ext uri="{28A0092B-C50C-407E-A947-70E740481C1C}">
                <a14:useLocalDpi xmlns:a14="http://schemas.microsoft.com/office/drawing/2010/main" val="0"/>
              </a:ext>
            </a:extLst>
          </a:blip>
          <a:srcRect l="16982" t="14565" r="15096" b="9705"/>
          <a:stretch>
            <a:fillRect/>
          </a:stretch>
        </p:blipFill>
        <p:spPr bwMode="auto">
          <a:xfrm>
            <a:off x="3203575" y="1773238"/>
            <a:ext cx="316865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62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323850" y="188913"/>
            <a:ext cx="84963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GB" altLang="en-US" sz="2400">
                <a:latin typeface="Arial" panose="020B0604020202020204" pitchFamily="34" charset="0"/>
              </a:rPr>
              <a:t>Make sure that you are sitting comfortably and that you are somewhere quiet.</a:t>
            </a:r>
          </a:p>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rPr>
              <a:t>Try to make sure that you will be able to think quietly and without distractions for a few minutes.</a:t>
            </a:r>
          </a:p>
          <a:p>
            <a:pPr>
              <a:spcBef>
                <a:spcPct val="0"/>
              </a:spcBef>
              <a:buFontTx/>
              <a:buNone/>
            </a:pPr>
            <a:endParaRPr lang="en-GB" altLang="en-US" sz="2400">
              <a:latin typeface="Arial" panose="020B0604020202020204" pitchFamily="34" charset="0"/>
            </a:endParaRPr>
          </a:p>
          <a:p>
            <a:pPr>
              <a:spcBef>
                <a:spcPct val="0"/>
              </a:spcBef>
              <a:buFontTx/>
              <a:buNone/>
            </a:pPr>
            <a:endParaRPr lang="en-GB" altLang="en-US" sz="2400">
              <a:latin typeface="Arial" panose="020B0604020202020204" pitchFamily="34" charset="0"/>
            </a:endParaRPr>
          </a:p>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rPr>
              <a:t>If you have one you might like to place a crucifix, a set of rosary beads, a bible, or another religious object next to your screen.  Your worship is different to anything else from school that you will do today.</a:t>
            </a:r>
          </a:p>
          <a:p>
            <a:pPr>
              <a:spcBef>
                <a:spcPct val="0"/>
              </a:spcBef>
              <a:buFontTx/>
              <a:buNone/>
            </a:pPr>
            <a:endParaRPr lang="en-GB" altLang="en-US" sz="2400">
              <a:latin typeface="Arial" panose="020B0604020202020204" pitchFamily="34" charset="0"/>
            </a:endParaRPr>
          </a:p>
          <a:p>
            <a:pPr>
              <a:spcBef>
                <a:spcPct val="0"/>
              </a:spcBef>
              <a:buFontTx/>
              <a:buNone/>
            </a:pPr>
            <a:endParaRPr lang="en-GB" altLang="en-US" sz="2400">
              <a:latin typeface="Arial" panose="020B0604020202020204" pitchFamily="34" charset="0"/>
            </a:endParaRPr>
          </a:p>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rPr>
              <a:t>When you are ready, move on to the next slide.</a:t>
            </a:r>
          </a:p>
        </p:txBody>
      </p:sp>
      <p:pic>
        <p:nvPicPr>
          <p:cNvPr id="5123" name="Picture 2" descr="https://encrypted-tbn0.gstatic.com/images?q=tbn%3AANd9GcTcSfRwZQ-wuKaI_4QbKbEpP8pJTxgQUDYARYfa2Mb4K0O-Nbs2SbL9J_yC87HH9Zb_yOMyyUo&amp;usqp=C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600" y="4505325"/>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Image result for rosary be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375150"/>
            <a:ext cx="182086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https://encrypted-tbn0.gstatic.com/images?q=tbn%3AANd9GcSEpOcJT8-37ZZCvBVPO9aHBfJrL4H_fKGRc4eMnZwEPvqKgc5BqfZlD4hM44k&amp;usqp=C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700213"/>
            <a:ext cx="12366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8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468313" y="404813"/>
            <a:ext cx="8135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GB" altLang="en-US" sz="3600">
                <a:latin typeface="Arial" panose="020B0604020202020204" pitchFamily="34" charset="0"/>
              </a:rPr>
              <a:t>In the name of the Father, and of the Son, and of the Holy Spirit.  Amen.</a:t>
            </a:r>
          </a:p>
        </p:txBody>
      </p:sp>
      <p:pic>
        <p:nvPicPr>
          <p:cNvPr id="7171" name="Picture 2" descr="Image result for sign of the cross"/>
          <p:cNvPicPr>
            <a:picLocks noChangeAspect="1" noChangeArrowheads="1"/>
          </p:cNvPicPr>
          <p:nvPr/>
        </p:nvPicPr>
        <p:blipFill>
          <a:blip r:embed="rId2">
            <a:extLst>
              <a:ext uri="{28A0092B-C50C-407E-A947-70E740481C1C}">
                <a14:useLocalDpi xmlns:a14="http://schemas.microsoft.com/office/drawing/2010/main" val="0"/>
              </a:ext>
            </a:extLst>
          </a:blip>
          <a:srcRect l="16982" t="14565" r="15096" b="9705"/>
          <a:stretch>
            <a:fillRect/>
          </a:stretch>
        </p:blipFill>
        <p:spPr bwMode="auto">
          <a:xfrm>
            <a:off x="3203575" y="1773238"/>
            <a:ext cx="316865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76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6186309"/>
          </a:xfrm>
          <a:prstGeom prst="rect">
            <a:avLst/>
          </a:prstGeom>
          <a:noFill/>
        </p:spPr>
        <p:txBody>
          <a:bodyPr wrap="square" rtlCol="0">
            <a:spAutoFit/>
          </a:bodyPr>
          <a:lstStyle/>
          <a:p>
            <a:r>
              <a:rPr lang="en-GB" sz="3600" dirty="0">
                <a:solidFill>
                  <a:srgbClr val="0070C0"/>
                </a:solidFill>
              </a:rPr>
              <a:t>We are now in </a:t>
            </a:r>
            <a:r>
              <a:rPr lang="en-GB" sz="3600" b="1" dirty="0">
                <a:solidFill>
                  <a:srgbClr val="00B050"/>
                </a:solidFill>
              </a:rPr>
              <a:t>Ordinary Time</a:t>
            </a:r>
            <a:r>
              <a:rPr lang="en-GB" sz="3600" dirty="0">
                <a:solidFill>
                  <a:srgbClr val="0070C0"/>
                </a:solidFill>
              </a:rPr>
              <a:t>.</a:t>
            </a:r>
          </a:p>
          <a:p>
            <a:endParaRPr lang="en-GB" sz="3600" dirty="0"/>
          </a:p>
          <a:p>
            <a:endParaRPr lang="en-GB" sz="3600" dirty="0"/>
          </a:p>
          <a:p>
            <a:endParaRPr lang="en-GB" sz="3600" dirty="0"/>
          </a:p>
          <a:p>
            <a:endParaRPr lang="en-GB" sz="3600" dirty="0"/>
          </a:p>
          <a:p>
            <a:endParaRPr lang="en-GB" sz="3600" dirty="0">
              <a:solidFill>
                <a:schemeClr val="tx2">
                  <a:lumMod val="75000"/>
                </a:schemeClr>
              </a:solidFill>
            </a:endParaRPr>
          </a:p>
          <a:p>
            <a:r>
              <a:rPr lang="en-GB" sz="3600" dirty="0">
                <a:solidFill>
                  <a:schemeClr val="tx2">
                    <a:lumMod val="75000"/>
                  </a:schemeClr>
                </a:solidFill>
              </a:rPr>
              <a:t>Sunday was the feast of Pentecost – the coming of the Holy Spirit.  In today’s Gospel reading we will hear Jesus instructing his disciples – telling them how the Holy Spirit would help them.  </a:t>
            </a:r>
          </a:p>
        </p:txBody>
      </p:sp>
      <p:pic>
        <p:nvPicPr>
          <p:cNvPr id="4" name="Picture 3" descr="A picture containing drawing&#10;&#10;Description automatically generated">
            <a:extLst>
              <a:ext uri="{FF2B5EF4-FFF2-40B4-BE49-F238E27FC236}">
                <a16:creationId xmlns:a16="http://schemas.microsoft.com/office/drawing/2014/main" id="{5FC27DF1-ACF5-4FCD-A144-8CB37B288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266934"/>
            <a:ext cx="5145496" cy="21602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7073900" y="12265025"/>
            <a:ext cx="2060575" cy="614363"/>
          </a:xfrm>
        </p:spPr>
        <p:txBody>
          <a:bodyPr/>
          <a:lstStyle/>
          <a:p>
            <a:pPr marL="0" indent="0" algn="ctr">
              <a:buFont typeface="Arial" panose="020B0604020202020204" pitchFamily="34" charset="0"/>
              <a:buNone/>
            </a:pPr>
            <a:r>
              <a:rPr lang="en-GB" altLang="en-US" sz="3600" b="1"/>
              <a:t> </a:t>
            </a:r>
          </a:p>
          <a:p>
            <a:pPr marL="0" indent="0" algn="ctr">
              <a:buFont typeface="Arial" panose="020B0604020202020204" pitchFamily="34" charset="0"/>
              <a:buNone/>
            </a:pPr>
            <a:r>
              <a:rPr lang="en-GB" altLang="en-US" sz="3600" b="1"/>
              <a:t> </a:t>
            </a:r>
          </a:p>
        </p:txBody>
      </p:sp>
      <p:sp>
        <p:nvSpPr>
          <p:cNvPr id="7171" name="Rectangle 1"/>
          <p:cNvSpPr>
            <a:spLocks noChangeArrowheads="1"/>
          </p:cNvSpPr>
          <p:nvPr/>
        </p:nvSpPr>
        <p:spPr bwMode="auto">
          <a:xfrm>
            <a:off x="18204" y="26296"/>
            <a:ext cx="911627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 typeface="Arial" panose="020B0604020202020204" pitchFamily="34" charset="0"/>
              <a:buNone/>
            </a:pPr>
            <a:r>
              <a:rPr lang="en-GB" altLang="en-US" sz="2300" dirty="0">
                <a:solidFill>
                  <a:srgbClr val="0070C0"/>
                </a:solidFill>
                <a:latin typeface="Arial" panose="020B0604020202020204" pitchFamily="34" charset="0"/>
              </a:rPr>
              <a:t>A reading from the Gospel of John</a:t>
            </a:r>
          </a:p>
          <a:p>
            <a:pPr>
              <a:spcBef>
                <a:spcPct val="0"/>
              </a:spcBef>
              <a:buFont typeface="Arial" panose="020B0604020202020204" pitchFamily="34" charset="0"/>
              <a:buNone/>
            </a:pPr>
            <a:endParaRPr lang="en-GB" altLang="en-US" sz="2300" dirty="0">
              <a:solidFill>
                <a:srgbClr val="0070C0"/>
              </a:solidFill>
              <a:latin typeface="Arial" panose="020B0604020202020204" pitchFamily="34" charset="0"/>
            </a:endParaRPr>
          </a:p>
          <a:p>
            <a:pPr>
              <a:spcBef>
                <a:spcPct val="0"/>
              </a:spcBef>
              <a:buFont typeface="Arial" panose="020B0604020202020204" pitchFamily="34" charset="0"/>
              <a:buNone/>
            </a:pPr>
            <a:r>
              <a:rPr lang="en-GB" altLang="en-US" sz="2300" dirty="0">
                <a:solidFill>
                  <a:srgbClr val="0070C0"/>
                </a:solidFill>
                <a:latin typeface="Arial" panose="020B0604020202020204" pitchFamily="34" charset="0"/>
              </a:rPr>
              <a:t>The disciples were afraid of the Jewish leaders, and on the evening of that same Sunday they locked themselves in a room.  Suddenly, Jesus appeared in the middle of the group.  He greeted them and showed them his hands and his side.  When the disciples saw the Lord, they became very happy.</a:t>
            </a:r>
          </a:p>
          <a:p>
            <a:pPr>
              <a:spcBef>
                <a:spcPct val="0"/>
              </a:spcBef>
              <a:buFont typeface="Arial" panose="020B0604020202020204" pitchFamily="34" charset="0"/>
              <a:buNone/>
            </a:pPr>
            <a:endParaRPr lang="en-GB" altLang="en-US" sz="2300" dirty="0">
              <a:solidFill>
                <a:srgbClr val="0070C0"/>
              </a:solidFill>
              <a:latin typeface="Arial" panose="020B0604020202020204" pitchFamily="34" charset="0"/>
            </a:endParaRPr>
          </a:p>
          <a:p>
            <a:pPr>
              <a:spcBef>
                <a:spcPct val="0"/>
              </a:spcBef>
              <a:buFont typeface="Arial" panose="020B0604020202020204" pitchFamily="34" charset="0"/>
              <a:buNone/>
            </a:pPr>
            <a:r>
              <a:rPr lang="en-GB" altLang="en-US" sz="2300" dirty="0">
                <a:solidFill>
                  <a:srgbClr val="0070C0"/>
                </a:solidFill>
                <a:latin typeface="Arial" panose="020B0604020202020204" pitchFamily="34" charset="0"/>
              </a:rPr>
              <a:t>After Jesus had greeted them again, he said, </a:t>
            </a:r>
          </a:p>
          <a:p>
            <a:pPr>
              <a:spcBef>
                <a:spcPct val="0"/>
              </a:spcBef>
              <a:buFont typeface="Arial" panose="020B0604020202020204" pitchFamily="34" charset="0"/>
              <a:buNone/>
            </a:pPr>
            <a:r>
              <a:rPr lang="en-GB" altLang="en-US" sz="2300" b="1" dirty="0">
                <a:solidFill>
                  <a:srgbClr val="0070C0"/>
                </a:solidFill>
                <a:latin typeface="Arial" panose="020B0604020202020204" pitchFamily="34" charset="0"/>
              </a:rPr>
              <a:t>“I am sending you, just as the Father has sent me.”</a:t>
            </a:r>
          </a:p>
          <a:p>
            <a:pPr>
              <a:spcBef>
                <a:spcPct val="0"/>
              </a:spcBef>
              <a:buFont typeface="Arial" panose="020B0604020202020204" pitchFamily="34" charset="0"/>
              <a:buNone/>
            </a:pPr>
            <a:r>
              <a:rPr lang="en-GB" altLang="en-US" sz="2300" dirty="0">
                <a:solidFill>
                  <a:srgbClr val="0070C0"/>
                </a:solidFill>
                <a:latin typeface="Arial" panose="020B0604020202020204" pitchFamily="34" charset="0"/>
              </a:rPr>
              <a:t>Then he breathed on them and said,</a:t>
            </a:r>
          </a:p>
          <a:p>
            <a:pPr>
              <a:spcBef>
                <a:spcPct val="0"/>
              </a:spcBef>
              <a:buFont typeface="Arial" panose="020B0604020202020204" pitchFamily="34" charset="0"/>
              <a:buNone/>
            </a:pPr>
            <a:r>
              <a:rPr lang="en-GB" altLang="en-US" sz="2300" b="1" dirty="0">
                <a:solidFill>
                  <a:srgbClr val="0070C0"/>
                </a:solidFill>
                <a:latin typeface="Arial" panose="020B0604020202020204" pitchFamily="34" charset="0"/>
              </a:rPr>
              <a:t>“Receive the Holy Spirit.  If you forgive anyone’s sins, they will be forgiven.  But if you don’t forgive their sins, they will not be forgiven.”</a:t>
            </a:r>
          </a:p>
        </p:txBody>
      </p:sp>
      <p:pic>
        <p:nvPicPr>
          <p:cNvPr id="3" name="Picture 2" descr="A group of people posing for the camera&#10;&#10;Description automatically generated">
            <a:extLst>
              <a:ext uri="{FF2B5EF4-FFF2-40B4-BE49-F238E27FC236}">
                <a16:creationId xmlns:a16="http://schemas.microsoft.com/office/drawing/2014/main" id="{E5793795-AC67-4B73-ABC9-8DCEDF067C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4737811"/>
            <a:ext cx="2421236" cy="20918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352"/>
    </mc:Choice>
    <mc:Fallback xmlns="">
      <p:transition spd="slow" advTm="533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EB3A4C-7A4C-4C83-8B5B-E1A23B034A84}"/>
              </a:ext>
            </a:extLst>
          </p:cNvPr>
          <p:cNvSpPr txBox="1"/>
          <p:nvPr/>
        </p:nvSpPr>
        <p:spPr>
          <a:xfrm>
            <a:off x="179512" y="260648"/>
            <a:ext cx="8640960" cy="1384995"/>
          </a:xfrm>
          <a:prstGeom prst="rect">
            <a:avLst/>
          </a:prstGeom>
          <a:noFill/>
        </p:spPr>
        <p:txBody>
          <a:bodyPr wrap="square" rtlCol="0">
            <a:spAutoFit/>
          </a:bodyPr>
          <a:lstStyle/>
          <a:p>
            <a:r>
              <a:rPr lang="en-GB" sz="2800" dirty="0"/>
              <a:t>Jesus told his friends that they had a </a:t>
            </a:r>
            <a:r>
              <a:rPr lang="en-GB" sz="2800" b="1" dirty="0">
                <a:solidFill>
                  <a:srgbClr val="FF0000"/>
                </a:solidFill>
              </a:rPr>
              <a:t>mission.  </a:t>
            </a:r>
            <a:r>
              <a:rPr lang="en-GB" sz="2800" dirty="0"/>
              <a:t>He told them that they were being sent out to do something, and that the Holy Spirit would help them.</a:t>
            </a:r>
          </a:p>
        </p:txBody>
      </p:sp>
      <p:pic>
        <p:nvPicPr>
          <p:cNvPr id="5" name="Picture 4" descr="A black and red text&#10;&#10;Description automatically generated">
            <a:extLst>
              <a:ext uri="{FF2B5EF4-FFF2-40B4-BE49-F238E27FC236}">
                <a16:creationId xmlns:a16="http://schemas.microsoft.com/office/drawing/2014/main" id="{CE092EEC-B171-496B-87F3-00F216CF1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97" y="2204864"/>
            <a:ext cx="8217205" cy="3812106"/>
          </a:xfrm>
          <a:prstGeom prst="rect">
            <a:avLst/>
          </a:prstGeom>
        </p:spPr>
      </p:pic>
    </p:spTree>
    <p:extLst>
      <p:ext uri="{BB962C8B-B14F-4D97-AF65-F5344CB8AC3E}">
        <p14:creationId xmlns:p14="http://schemas.microsoft.com/office/powerpoint/2010/main" val="257732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D55FB-50D9-4AC0-815C-AFBB5F12FDB0}"/>
              </a:ext>
            </a:extLst>
          </p:cNvPr>
          <p:cNvSpPr txBox="1"/>
          <p:nvPr/>
        </p:nvSpPr>
        <p:spPr>
          <a:xfrm>
            <a:off x="107504" y="476672"/>
            <a:ext cx="8784976" cy="830997"/>
          </a:xfrm>
          <a:prstGeom prst="rect">
            <a:avLst/>
          </a:prstGeom>
          <a:noFill/>
        </p:spPr>
        <p:txBody>
          <a:bodyPr wrap="square" rtlCol="0">
            <a:spAutoFit/>
          </a:bodyPr>
          <a:lstStyle/>
          <a:p>
            <a:r>
              <a:rPr lang="en-GB" sz="2400" dirty="0"/>
              <a:t>In the reading we have heard, Jesus told his friends to </a:t>
            </a:r>
            <a:r>
              <a:rPr lang="en-GB" sz="2400" dirty="0">
                <a:solidFill>
                  <a:srgbClr val="0070C0"/>
                </a:solidFill>
              </a:rPr>
              <a:t>forgive</a:t>
            </a:r>
            <a:r>
              <a:rPr lang="en-GB" sz="2400" dirty="0"/>
              <a:t> other people.</a:t>
            </a:r>
          </a:p>
        </p:txBody>
      </p:sp>
      <p:sp>
        <p:nvSpPr>
          <p:cNvPr id="3" name="TextBox 2">
            <a:extLst>
              <a:ext uri="{FF2B5EF4-FFF2-40B4-BE49-F238E27FC236}">
                <a16:creationId xmlns:a16="http://schemas.microsoft.com/office/drawing/2014/main" id="{8E5AFABF-6B6C-4CFA-A3B0-463E653947ED}"/>
              </a:ext>
            </a:extLst>
          </p:cNvPr>
          <p:cNvSpPr txBox="1"/>
          <p:nvPr/>
        </p:nvSpPr>
        <p:spPr>
          <a:xfrm>
            <a:off x="107504" y="2204864"/>
            <a:ext cx="8856984" cy="461665"/>
          </a:xfrm>
          <a:prstGeom prst="rect">
            <a:avLst/>
          </a:prstGeom>
          <a:noFill/>
        </p:spPr>
        <p:txBody>
          <a:bodyPr wrap="square" rtlCol="0">
            <a:spAutoFit/>
          </a:bodyPr>
          <a:lstStyle/>
          <a:p>
            <a:r>
              <a:rPr lang="en-GB" sz="2400" dirty="0">
                <a:solidFill>
                  <a:srgbClr val="7030A0"/>
                </a:solidFill>
              </a:rPr>
              <a:t>Can you think of a time when you have forgiven someone else?</a:t>
            </a:r>
          </a:p>
        </p:txBody>
      </p:sp>
      <p:sp>
        <p:nvSpPr>
          <p:cNvPr id="4" name="TextBox 3">
            <a:extLst>
              <a:ext uri="{FF2B5EF4-FFF2-40B4-BE49-F238E27FC236}">
                <a16:creationId xmlns:a16="http://schemas.microsoft.com/office/drawing/2014/main" id="{8BD191B1-BDE5-42F1-B53F-A0625000B279}"/>
              </a:ext>
            </a:extLst>
          </p:cNvPr>
          <p:cNvSpPr txBox="1"/>
          <p:nvPr/>
        </p:nvSpPr>
        <p:spPr>
          <a:xfrm>
            <a:off x="611560" y="3563724"/>
            <a:ext cx="8640960" cy="461665"/>
          </a:xfrm>
          <a:prstGeom prst="rect">
            <a:avLst/>
          </a:prstGeom>
          <a:noFill/>
        </p:spPr>
        <p:txBody>
          <a:bodyPr wrap="square" rtlCol="0">
            <a:spAutoFit/>
          </a:bodyPr>
          <a:lstStyle/>
          <a:p>
            <a:r>
              <a:rPr lang="en-GB" sz="2400" dirty="0">
                <a:solidFill>
                  <a:schemeClr val="accent3">
                    <a:lumMod val="50000"/>
                  </a:schemeClr>
                </a:solidFill>
              </a:rPr>
              <a:t>Can you think of a time when someone else has forgiven you?</a:t>
            </a:r>
          </a:p>
        </p:txBody>
      </p:sp>
      <p:sp>
        <p:nvSpPr>
          <p:cNvPr id="5" name="TextBox 4">
            <a:extLst>
              <a:ext uri="{FF2B5EF4-FFF2-40B4-BE49-F238E27FC236}">
                <a16:creationId xmlns:a16="http://schemas.microsoft.com/office/drawing/2014/main" id="{4B8BE4E6-87F4-4490-A54D-7E7698728B1A}"/>
              </a:ext>
            </a:extLst>
          </p:cNvPr>
          <p:cNvSpPr txBox="1"/>
          <p:nvPr/>
        </p:nvSpPr>
        <p:spPr>
          <a:xfrm>
            <a:off x="195279" y="5085184"/>
            <a:ext cx="8784976" cy="830997"/>
          </a:xfrm>
          <a:prstGeom prst="rect">
            <a:avLst/>
          </a:prstGeom>
          <a:noFill/>
        </p:spPr>
        <p:txBody>
          <a:bodyPr wrap="square" rtlCol="0">
            <a:spAutoFit/>
          </a:bodyPr>
          <a:lstStyle/>
          <a:p>
            <a:r>
              <a:rPr lang="en-GB" sz="2400" dirty="0">
                <a:solidFill>
                  <a:schemeClr val="accent2">
                    <a:lumMod val="75000"/>
                  </a:schemeClr>
                </a:solidFill>
              </a:rPr>
              <a:t>How does it feel when you have ‘made up’ with somebody who has upset you?</a:t>
            </a:r>
          </a:p>
        </p:txBody>
      </p:sp>
      <p:pic>
        <p:nvPicPr>
          <p:cNvPr id="8" name="Picture 7" descr="A picture containing holding&#10;&#10;Description automatically generated">
            <a:extLst>
              <a:ext uri="{FF2B5EF4-FFF2-40B4-BE49-F238E27FC236}">
                <a16:creationId xmlns:a16="http://schemas.microsoft.com/office/drawing/2014/main" id="{D9C920AB-F2D1-4B31-BC14-73C3A2E45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892170"/>
            <a:ext cx="2002407" cy="1383608"/>
          </a:xfrm>
          <a:prstGeom prst="rect">
            <a:avLst/>
          </a:prstGeom>
        </p:spPr>
      </p:pic>
      <p:pic>
        <p:nvPicPr>
          <p:cNvPr id="10" name="Picture 9">
            <a:extLst>
              <a:ext uri="{FF2B5EF4-FFF2-40B4-BE49-F238E27FC236}">
                <a16:creationId xmlns:a16="http://schemas.microsoft.com/office/drawing/2014/main" id="{07484524-ADC9-4E58-A29E-E63A9D8FE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916664"/>
            <a:ext cx="1921520" cy="1277246"/>
          </a:xfrm>
          <a:prstGeom prst="rect">
            <a:avLst/>
          </a:prstGeom>
        </p:spPr>
      </p:pic>
    </p:spTree>
    <p:extLst>
      <p:ext uri="{BB962C8B-B14F-4D97-AF65-F5344CB8AC3E}">
        <p14:creationId xmlns:p14="http://schemas.microsoft.com/office/powerpoint/2010/main" val="376211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29A457-C7AA-49BC-840F-B5F1AC842B68}"/>
              </a:ext>
            </a:extLst>
          </p:cNvPr>
          <p:cNvSpPr txBox="1"/>
          <p:nvPr/>
        </p:nvSpPr>
        <p:spPr>
          <a:xfrm>
            <a:off x="107504" y="332656"/>
            <a:ext cx="9036495" cy="830997"/>
          </a:xfrm>
          <a:prstGeom prst="rect">
            <a:avLst/>
          </a:prstGeom>
          <a:noFill/>
        </p:spPr>
        <p:txBody>
          <a:bodyPr wrap="square" rtlCol="0">
            <a:spAutoFit/>
          </a:bodyPr>
          <a:lstStyle/>
          <a:p>
            <a:r>
              <a:rPr lang="en-GB" sz="2400" dirty="0">
                <a:solidFill>
                  <a:srgbClr val="002060"/>
                </a:solidFill>
              </a:rPr>
              <a:t>The Gospels contain a number of accounts of Jesus forgiving sinners, and Jesus teaching about the importance of forgiveness.</a:t>
            </a:r>
          </a:p>
        </p:txBody>
      </p:sp>
      <p:sp>
        <p:nvSpPr>
          <p:cNvPr id="3" name="TextBox 2">
            <a:extLst>
              <a:ext uri="{FF2B5EF4-FFF2-40B4-BE49-F238E27FC236}">
                <a16:creationId xmlns:a16="http://schemas.microsoft.com/office/drawing/2014/main" id="{EBECF726-1BBE-45BA-98E4-7BFBDAA053A7}"/>
              </a:ext>
            </a:extLst>
          </p:cNvPr>
          <p:cNvSpPr txBox="1"/>
          <p:nvPr/>
        </p:nvSpPr>
        <p:spPr>
          <a:xfrm>
            <a:off x="1187624" y="1199400"/>
            <a:ext cx="8064896" cy="400110"/>
          </a:xfrm>
          <a:prstGeom prst="rect">
            <a:avLst/>
          </a:prstGeom>
          <a:noFill/>
        </p:spPr>
        <p:txBody>
          <a:bodyPr wrap="square" rtlCol="0">
            <a:spAutoFit/>
          </a:bodyPr>
          <a:lstStyle/>
          <a:p>
            <a:r>
              <a:rPr lang="en-GB" sz="2000" dirty="0">
                <a:solidFill>
                  <a:srgbClr val="002060"/>
                </a:solidFill>
              </a:rPr>
              <a:t>Here are some examples.  Can you think of any others?</a:t>
            </a:r>
          </a:p>
        </p:txBody>
      </p:sp>
      <p:sp>
        <p:nvSpPr>
          <p:cNvPr id="4" name="TextBox 3">
            <a:extLst>
              <a:ext uri="{FF2B5EF4-FFF2-40B4-BE49-F238E27FC236}">
                <a16:creationId xmlns:a16="http://schemas.microsoft.com/office/drawing/2014/main" id="{D3410959-F050-4506-A2A5-0B4661FF08B4}"/>
              </a:ext>
            </a:extLst>
          </p:cNvPr>
          <p:cNvSpPr txBox="1"/>
          <p:nvPr/>
        </p:nvSpPr>
        <p:spPr>
          <a:xfrm>
            <a:off x="107504" y="2175410"/>
            <a:ext cx="5040560" cy="461665"/>
          </a:xfrm>
          <a:prstGeom prst="rect">
            <a:avLst/>
          </a:prstGeom>
          <a:noFill/>
        </p:spPr>
        <p:txBody>
          <a:bodyPr wrap="square" rtlCol="0">
            <a:spAutoFit/>
          </a:bodyPr>
          <a:lstStyle/>
          <a:p>
            <a:r>
              <a:rPr lang="en-GB" sz="2400" dirty="0">
                <a:solidFill>
                  <a:srgbClr val="FF0000"/>
                </a:solidFill>
              </a:rPr>
              <a:t>The Prodigal Son</a:t>
            </a:r>
          </a:p>
        </p:txBody>
      </p:sp>
      <p:sp>
        <p:nvSpPr>
          <p:cNvPr id="7" name="TextBox 6">
            <a:extLst>
              <a:ext uri="{FF2B5EF4-FFF2-40B4-BE49-F238E27FC236}">
                <a16:creationId xmlns:a16="http://schemas.microsoft.com/office/drawing/2014/main" id="{140A0389-EAEA-4E9A-B193-D6A9D57B89B9}"/>
              </a:ext>
            </a:extLst>
          </p:cNvPr>
          <p:cNvSpPr txBox="1"/>
          <p:nvPr/>
        </p:nvSpPr>
        <p:spPr>
          <a:xfrm>
            <a:off x="4355976" y="3805427"/>
            <a:ext cx="4680520" cy="830997"/>
          </a:xfrm>
          <a:prstGeom prst="rect">
            <a:avLst/>
          </a:prstGeom>
          <a:noFill/>
        </p:spPr>
        <p:txBody>
          <a:bodyPr wrap="square" rtlCol="0">
            <a:spAutoFit/>
          </a:bodyPr>
          <a:lstStyle/>
          <a:p>
            <a:r>
              <a:rPr lang="en-GB" sz="2400" dirty="0">
                <a:solidFill>
                  <a:srgbClr val="FF0000"/>
                </a:solidFill>
              </a:rPr>
              <a:t>The soldiers who put Jesus on the cross</a:t>
            </a:r>
          </a:p>
        </p:txBody>
      </p:sp>
      <p:sp>
        <p:nvSpPr>
          <p:cNvPr id="8" name="TextBox 7">
            <a:extLst>
              <a:ext uri="{FF2B5EF4-FFF2-40B4-BE49-F238E27FC236}">
                <a16:creationId xmlns:a16="http://schemas.microsoft.com/office/drawing/2014/main" id="{7B80E058-0208-49B0-87F5-1D17D73E51D9}"/>
              </a:ext>
            </a:extLst>
          </p:cNvPr>
          <p:cNvSpPr txBox="1"/>
          <p:nvPr/>
        </p:nvSpPr>
        <p:spPr>
          <a:xfrm>
            <a:off x="539552" y="6093296"/>
            <a:ext cx="7992888" cy="369332"/>
          </a:xfrm>
          <a:prstGeom prst="rect">
            <a:avLst/>
          </a:prstGeom>
          <a:noFill/>
        </p:spPr>
        <p:txBody>
          <a:bodyPr wrap="square" rtlCol="0">
            <a:spAutoFit/>
          </a:bodyPr>
          <a:lstStyle/>
          <a:p>
            <a:r>
              <a:rPr lang="en-GB" b="1" dirty="0">
                <a:solidFill>
                  <a:srgbClr val="00B050"/>
                </a:solidFill>
              </a:rPr>
              <a:t>Go to the next slide for some more examples</a:t>
            </a:r>
          </a:p>
        </p:txBody>
      </p:sp>
      <p:pic>
        <p:nvPicPr>
          <p:cNvPr id="10" name="Picture 9" descr="A group of people in a room&#10;&#10;Description automatically generated">
            <a:extLst>
              <a:ext uri="{FF2B5EF4-FFF2-40B4-BE49-F238E27FC236}">
                <a16:creationId xmlns:a16="http://schemas.microsoft.com/office/drawing/2014/main" id="{7516E18E-BC6C-44C5-AF56-F60C3CDD4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648024"/>
            <a:ext cx="2376264" cy="3260119"/>
          </a:xfrm>
          <a:prstGeom prst="rect">
            <a:avLst/>
          </a:prstGeom>
        </p:spPr>
      </p:pic>
      <p:pic>
        <p:nvPicPr>
          <p:cNvPr id="13" name="Picture 12" descr="A picture containing building, man, holding, standing&#10;&#10;Description automatically generated">
            <a:extLst>
              <a:ext uri="{FF2B5EF4-FFF2-40B4-BE49-F238E27FC236}">
                <a16:creationId xmlns:a16="http://schemas.microsoft.com/office/drawing/2014/main" id="{49C0C2DD-FD42-4E3F-8E64-064870857A0F}"/>
              </a:ext>
            </a:extLst>
          </p:cNvPr>
          <p:cNvPicPr>
            <a:picLocks noChangeAspect="1"/>
          </p:cNvPicPr>
          <p:nvPr/>
        </p:nvPicPr>
        <p:blipFill rotWithShape="1">
          <a:blip r:embed="rId3">
            <a:extLst>
              <a:ext uri="{28A0092B-C50C-407E-A947-70E740481C1C}">
                <a14:useLocalDpi xmlns:a14="http://schemas.microsoft.com/office/drawing/2010/main" val="0"/>
              </a:ext>
            </a:extLst>
          </a:blip>
          <a:srcRect b="13802"/>
          <a:stretch/>
        </p:blipFill>
        <p:spPr>
          <a:xfrm>
            <a:off x="4860032" y="1666411"/>
            <a:ext cx="3717242" cy="2139016"/>
          </a:xfrm>
          <a:prstGeom prst="rect">
            <a:avLst/>
          </a:prstGeom>
        </p:spPr>
      </p:pic>
    </p:spTree>
    <p:extLst>
      <p:ext uri="{BB962C8B-B14F-4D97-AF65-F5344CB8AC3E}">
        <p14:creationId xmlns:p14="http://schemas.microsoft.com/office/powerpoint/2010/main" val="342989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E4295A-A015-4E47-83F6-4B8BE1BB4C09}"/>
              </a:ext>
            </a:extLst>
          </p:cNvPr>
          <p:cNvSpPr txBox="1"/>
          <p:nvPr/>
        </p:nvSpPr>
        <p:spPr>
          <a:xfrm>
            <a:off x="611560" y="1322455"/>
            <a:ext cx="4104456" cy="461665"/>
          </a:xfrm>
          <a:prstGeom prst="rect">
            <a:avLst/>
          </a:prstGeom>
          <a:noFill/>
        </p:spPr>
        <p:txBody>
          <a:bodyPr wrap="square" rtlCol="0">
            <a:spAutoFit/>
          </a:bodyPr>
          <a:lstStyle/>
          <a:p>
            <a:r>
              <a:rPr lang="en-GB" sz="2400" dirty="0">
                <a:solidFill>
                  <a:srgbClr val="FF0000"/>
                </a:solidFill>
              </a:rPr>
              <a:t>Zacchaeus the tax collector</a:t>
            </a:r>
          </a:p>
        </p:txBody>
      </p:sp>
      <p:sp>
        <p:nvSpPr>
          <p:cNvPr id="5" name="TextBox 4">
            <a:extLst>
              <a:ext uri="{FF2B5EF4-FFF2-40B4-BE49-F238E27FC236}">
                <a16:creationId xmlns:a16="http://schemas.microsoft.com/office/drawing/2014/main" id="{8B1EFB66-E02D-4610-8A74-5EFD25ED1912}"/>
              </a:ext>
            </a:extLst>
          </p:cNvPr>
          <p:cNvSpPr txBox="1"/>
          <p:nvPr/>
        </p:nvSpPr>
        <p:spPr>
          <a:xfrm>
            <a:off x="5076056" y="4217948"/>
            <a:ext cx="3960440" cy="830997"/>
          </a:xfrm>
          <a:prstGeom prst="rect">
            <a:avLst/>
          </a:prstGeom>
          <a:noFill/>
        </p:spPr>
        <p:txBody>
          <a:bodyPr wrap="square" rtlCol="0">
            <a:spAutoFit/>
          </a:bodyPr>
          <a:lstStyle/>
          <a:p>
            <a:r>
              <a:rPr lang="en-GB" sz="2400" dirty="0">
                <a:solidFill>
                  <a:srgbClr val="FF0000"/>
                </a:solidFill>
              </a:rPr>
              <a:t>The woman other people wanted to be put to death</a:t>
            </a:r>
          </a:p>
        </p:txBody>
      </p:sp>
      <p:pic>
        <p:nvPicPr>
          <p:cNvPr id="8" name="Picture 7" descr="A group of people around each other&#10;&#10;Description automatically generated">
            <a:extLst>
              <a:ext uri="{FF2B5EF4-FFF2-40B4-BE49-F238E27FC236}">
                <a16:creationId xmlns:a16="http://schemas.microsoft.com/office/drawing/2014/main" id="{111F684D-BF0D-4D2C-BC1E-3BC2ACF3B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320" y="908720"/>
            <a:ext cx="4475263" cy="2520280"/>
          </a:xfrm>
          <a:prstGeom prst="rect">
            <a:avLst/>
          </a:prstGeom>
        </p:spPr>
      </p:pic>
      <p:pic>
        <p:nvPicPr>
          <p:cNvPr id="10" name="Picture 9" descr="A group of people standing in front of a building&#10;&#10;Description automatically generated">
            <a:extLst>
              <a:ext uri="{FF2B5EF4-FFF2-40B4-BE49-F238E27FC236}">
                <a16:creationId xmlns:a16="http://schemas.microsoft.com/office/drawing/2014/main" id="{0055F29B-9944-45EF-B15E-391A78FE72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522" y="3842734"/>
            <a:ext cx="3775097" cy="2322570"/>
          </a:xfrm>
          <a:prstGeom prst="rect">
            <a:avLst/>
          </a:prstGeom>
        </p:spPr>
      </p:pic>
    </p:spTree>
    <p:extLst>
      <p:ext uri="{BB962C8B-B14F-4D97-AF65-F5344CB8AC3E}">
        <p14:creationId xmlns:p14="http://schemas.microsoft.com/office/powerpoint/2010/main" val="29394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1017</Words>
  <Application>Microsoft Office PowerPoint</Application>
  <PresentationFormat>On-screen Show (4:3)</PresentationFormat>
  <Paragraphs>105</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Nova</vt:lpstr>
      <vt:lpstr>Calibri</vt:lpstr>
      <vt:lpstr>Comic Sans MS</vt:lpstr>
      <vt:lpstr>Office Theme</vt:lpstr>
      <vt:lpstr>  Collective Worship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vt:lpstr>
      <vt:lpstr>Share a prayer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Notre Dame Prep School Collective Worship</dc:title>
  <dc:creator>Michael George</dc:creator>
  <cp:lastModifiedBy>helen brennan</cp:lastModifiedBy>
  <cp:revision>49</cp:revision>
  <dcterms:created xsi:type="dcterms:W3CDTF">2020-04-28T11:04:51Z</dcterms:created>
  <dcterms:modified xsi:type="dcterms:W3CDTF">2020-05-21T17:56:30Z</dcterms:modified>
</cp:coreProperties>
</file>