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10" r:id="rId2"/>
    <p:sldId id="481" r:id="rId3"/>
    <p:sldId id="483" r:id="rId4"/>
    <p:sldId id="475" r:id="rId5"/>
    <p:sldId id="409" r:id="rId6"/>
    <p:sldId id="486" r:id="rId7"/>
    <p:sldId id="487" r:id="rId8"/>
    <p:sldId id="491" r:id="rId9"/>
    <p:sldId id="497" r:id="rId10"/>
    <p:sldId id="492" r:id="rId11"/>
    <p:sldId id="493" r:id="rId12"/>
    <p:sldId id="494" r:id="rId13"/>
    <p:sldId id="495" r:id="rId14"/>
    <p:sldId id="496" r:id="rId15"/>
    <p:sldId id="488" r:id="rId16"/>
    <p:sldId id="489" r:id="rId17"/>
    <p:sldId id="490" r:id="rId18"/>
    <p:sldId id="418" r:id="rId19"/>
    <p:sldId id="48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9B883"/>
    <a:srgbClr val="FFFFFB"/>
    <a:srgbClr val="DCA2D5"/>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38" autoAdjust="0"/>
  </p:normalViewPr>
  <p:slideViewPr>
    <p:cSldViewPr>
      <p:cViewPr varScale="1">
        <p:scale>
          <a:sx n="86" d="100"/>
          <a:sy n="86" d="100"/>
        </p:scale>
        <p:origin x="11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69D910D-4EBE-4B82-BDE5-078B72FB17D8}" type="datetimeFigureOut">
              <a:rPr lang="en-GB"/>
              <a:pPr>
                <a:defRPr/>
              </a:pPr>
              <a:t>05/06/2020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9C6536B-82F1-4B1D-B4CF-9B2C90B54976}" type="slidenum">
              <a:rPr lang="en-GB" altLang="en-US"/>
              <a:pPr>
                <a:defRPr/>
              </a:pPr>
              <a:t>‹#›</a:t>
            </a:fld>
            <a:endParaRPr lang="en-GB" altLang="en-US"/>
          </a:p>
        </p:txBody>
      </p:sp>
    </p:spTree>
    <p:extLst>
      <p:ext uri="{BB962C8B-B14F-4D97-AF65-F5344CB8AC3E}">
        <p14:creationId xmlns:p14="http://schemas.microsoft.com/office/powerpoint/2010/main" val="2949551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normAutofit/>
          </a:bodyPr>
          <a:lstStyle>
            <a:lvl1pPr>
              <a:defRPr lang="en-US" sz="4400" kern="1200" smtClean="0">
                <a:solidFill>
                  <a:schemeClr val="tx1"/>
                </a:solidFill>
                <a:latin typeface="Comic Sans MS" pitchFamily="66" charset="0"/>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827584" y="2132856"/>
            <a:ext cx="7704856" cy="41044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00617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80B1053-D4D5-4D56-B43D-CD1B57293DBF}" type="datetimeFigureOut">
              <a:rPr lang="en-GB"/>
              <a:pPr>
                <a:defRPr/>
              </a:pPr>
              <a:t>05/06/2020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F0B0300-2F0F-4B8E-80CF-26D6E92025D8}" type="slidenum">
              <a:rPr lang="en-GB" altLang="en-US"/>
              <a:pPr>
                <a:defRPr/>
              </a:pPr>
              <a:t>‹#›</a:t>
            </a:fld>
            <a:endParaRPr lang="en-GB" altLang="en-US"/>
          </a:p>
        </p:txBody>
      </p:sp>
    </p:spTree>
    <p:extLst>
      <p:ext uri="{BB962C8B-B14F-4D97-AF65-F5344CB8AC3E}">
        <p14:creationId xmlns:p14="http://schemas.microsoft.com/office/powerpoint/2010/main" val="143256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55D04AC-5FAF-4800-A7FB-BB17D3455A56}" type="datetimeFigureOut">
              <a:rPr lang="en-GB"/>
              <a:pPr>
                <a:defRPr/>
              </a:pPr>
              <a:t>05/06/2020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101C9ED-F47E-446E-85FA-68A7260816EF}" type="slidenum">
              <a:rPr lang="en-GB" altLang="en-US"/>
              <a:pPr>
                <a:defRPr/>
              </a:pPr>
              <a:t>‹#›</a:t>
            </a:fld>
            <a:endParaRPr lang="en-GB" altLang="en-US"/>
          </a:p>
        </p:txBody>
      </p:sp>
    </p:spTree>
    <p:extLst>
      <p:ext uri="{BB962C8B-B14F-4D97-AF65-F5344CB8AC3E}">
        <p14:creationId xmlns:p14="http://schemas.microsoft.com/office/powerpoint/2010/main" val="39675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56E1452-3D5C-4CC9-91A6-550428BA3F82}" type="datetimeFigureOut">
              <a:rPr lang="en-GB"/>
              <a:pPr>
                <a:defRPr/>
              </a:pPr>
              <a:t>05/06/2020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4D25FB-D930-4707-8FB0-6CA41615B522}" type="slidenum">
              <a:rPr lang="en-GB" altLang="en-US"/>
              <a:pPr>
                <a:defRPr/>
              </a:pPr>
              <a:t>‹#›</a:t>
            </a:fld>
            <a:endParaRPr lang="en-GB" altLang="en-US"/>
          </a:p>
        </p:txBody>
      </p:sp>
    </p:spTree>
    <p:extLst>
      <p:ext uri="{BB962C8B-B14F-4D97-AF65-F5344CB8AC3E}">
        <p14:creationId xmlns:p14="http://schemas.microsoft.com/office/powerpoint/2010/main" val="226735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F12C2A-B4B5-47EC-8A46-6E840A216AF0}" type="datetimeFigureOut">
              <a:rPr lang="en-GB"/>
              <a:pPr>
                <a:defRPr/>
              </a:pPr>
              <a:t>05/06/2020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D632C6E-864C-434A-9E15-BD48D902CA9E}" type="slidenum">
              <a:rPr lang="en-GB" altLang="en-US"/>
              <a:pPr>
                <a:defRPr/>
              </a:pPr>
              <a:t>‹#›</a:t>
            </a:fld>
            <a:endParaRPr lang="en-GB" altLang="en-US"/>
          </a:p>
        </p:txBody>
      </p:sp>
    </p:spTree>
    <p:extLst>
      <p:ext uri="{BB962C8B-B14F-4D97-AF65-F5344CB8AC3E}">
        <p14:creationId xmlns:p14="http://schemas.microsoft.com/office/powerpoint/2010/main" val="409460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0241563-1A59-4C1B-8D52-646D7354EB70}" type="datetimeFigureOut">
              <a:rPr lang="en-GB"/>
              <a:pPr>
                <a:defRPr/>
              </a:pPr>
              <a:t>05/06/2020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18BE915-E7C3-4484-9957-AE111A589898}" type="slidenum">
              <a:rPr lang="en-GB" altLang="en-US"/>
              <a:pPr>
                <a:defRPr/>
              </a:pPr>
              <a:t>‹#›</a:t>
            </a:fld>
            <a:endParaRPr lang="en-GB" altLang="en-US"/>
          </a:p>
        </p:txBody>
      </p:sp>
    </p:spTree>
    <p:extLst>
      <p:ext uri="{BB962C8B-B14F-4D97-AF65-F5344CB8AC3E}">
        <p14:creationId xmlns:p14="http://schemas.microsoft.com/office/powerpoint/2010/main" val="17002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5801C3F-0652-4308-9346-F80A665BF557}" type="datetimeFigureOut">
              <a:rPr lang="en-GB"/>
              <a:pPr>
                <a:defRPr/>
              </a:pPr>
              <a:t>05/06/2020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97BCEB6-D762-4954-AD21-AF87E1FACBE3}" type="slidenum">
              <a:rPr lang="en-GB" altLang="en-US"/>
              <a:pPr>
                <a:defRPr/>
              </a:pPr>
              <a:t>‹#›</a:t>
            </a:fld>
            <a:endParaRPr lang="en-GB" altLang="en-US"/>
          </a:p>
        </p:txBody>
      </p:sp>
    </p:spTree>
    <p:extLst>
      <p:ext uri="{BB962C8B-B14F-4D97-AF65-F5344CB8AC3E}">
        <p14:creationId xmlns:p14="http://schemas.microsoft.com/office/powerpoint/2010/main" val="132010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336AEE5-69E4-42FA-ACD6-22ED233E9B65}" type="datetimeFigureOut">
              <a:rPr lang="en-GB"/>
              <a:pPr>
                <a:defRPr/>
              </a:pPr>
              <a:t>05/06/2020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D383E1B-1A3C-4D56-AE2D-D7EAEFEFED69}" type="slidenum">
              <a:rPr lang="en-GB" altLang="en-US"/>
              <a:pPr>
                <a:defRPr/>
              </a:pPr>
              <a:t>‹#›</a:t>
            </a:fld>
            <a:endParaRPr lang="en-GB" altLang="en-US"/>
          </a:p>
        </p:txBody>
      </p:sp>
    </p:spTree>
    <p:extLst>
      <p:ext uri="{BB962C8B-B14F-4D97-AF65-F5344CB8AC3E}">
        <p14:creationId xmlns:p14="http://schemas.microsoft.com/office/powerpoint/2010/main" val="211891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2920CD-66A4-43BA-AECB-97B74090844E}" type="datetimeFigureOut">
              <a:rPr lang="en-GB"/>
              <a:pPr>
                <a:defRPr/>
              </a:pPr>
              <a:t>05/06/2020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B147110-50EF-4D78-AAA2-C948161AAF7E}" type="slidenum">
              <a:rPr lang="en-GB" altLang="en-US"/>
              <a:pPr>
                <a:defRPr/>
              </a:pPr>
              <a:t>‹#›</a:t>
            </a:fld>
            <a:endParaRPr lang="en-GB" altLang="en-US"/>
          </a:p>
        </p:txBody>
      </p:sp>
    </p:spTree>
    <p:extLst>
      <p:ext uri="{BB962C8B-B14F-4D97-AF65-F5344CB8AC3E}">
        <p14:creationId xmlns:p14="http://schemas.microsoft.com/office/powerpoint/2010/main" val="3668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D4E9ED-5B66-420B-8121-DDEDFB8B6B45}" type="datetimeFigureOut">
              <a:rPr lang="en-GB"/>
              <a:pPr>
                <a:defRPr/>
              </a:pPr>
              <a:t>05/06/2020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DD0E4F3-C694-4FDF-AE0C-F848B1C08207}" type="slidenum">
              <a:rPr lang="en-GB" altLang="en-US"/>
              <a:pPr>
                <a:defRPr/>
              </a:pPr>
              <a:t>‹#›</a:t>
            </a:fld>
            <a:endParaRPr lang="en-GB" altLang="en-US"/>
          </a:p>
        </p:txBody>
      </p:sp>
    </p:spTree>
    <p:extLst>
      <p:ext uri="{BB962C8B-B14F-4D97-AF65-F5344CB8AC3E}">
        <p14:creationId xmlns:p14="http://schemas.microsoft.com/office/powerpoint/2010/main" val="115451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F4C802-DCB9-4840-953F-BE43EC89176F}" type="datetimeFigureOut">
              <a:rPr lang="en-GB"/>
              <a:pPr>
                <a:defRPr/>
              </a:pPr>
              <a:t>05/06/2020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11892C-1FA7-4606-8C74-9408BDA4E357}" type="slidenum">
              <a:rPr lang="en-GB" altLang="en-US"/>
              <a:pPr>
                <a:defRPr/>
              </a:pPr>
              <a:t>‹#›</a:t>
            </a:fld>
            <a:endParaRPr lang="en-GB" altLang="en-US"/>
          </a:p>
        </p:txBody>
      </p:sp>
    </p:spTree>
    <p:extLst>
      <p:ext uri="{BB962C8B-B14F-4D97-AF65-F5344CB8AC3E}">
        <p14:creationId xmlns:p14="http://schemas.microsoft.com/office/powerpoint/2010/main" val="224640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AF637EB-398B-4ECC-8289-CE499C766E55}" type="datetimeFigureOut">
              <a:rPr lang="en-GB"/>
              <a:pPr>
                <a:defRPr/>
              </a:pPr>
              <a:t>05/06/2020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omic Sans MS" panose="030F0702030302020204" pitchFamily="66" charset="0"/>
              </a:defRPr>
            </a:lvl1pPr>
          </a:lstStyle>
          <a:p>
            <a:pPr>
              <a:defRPr/>
            </a:pPr>
            <a:fld id="{0C652E58-3F5D-47E2-BF82-8B263B40FF6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27" r:id="rId1"/>
    <p:sldLayoutId id="2147484417" r:id="rId2"/>
    <p:sldLayoutId id="2147484418" r:id="rId3"/>
    <p:sldLayoutId id="2147484419" r:id="rId4"/>
    <p:sldLayoutId id="2147484420" r:id="rId5"/>
    <p:sldLayoutId id="2147484421" r:id="rId6"/>
    <p:sldLayoutId id="2147484422" r:id="rId7"/>
    <p:sldLayoutId id="2147484423" r:id="rId8"/>
    <p:sldLayoutId id="2147484424" r:id="rId9"/>
    <p:sldLayoutId id="2147484425" r:id="rId10"/>
    <p:sldLayoutId id="214748442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https://www.youtube.com/embed/OKoQ6kq24ls?feature=oemb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1560" y="1340768"/>
            <a:ext cx="8229600" cy="1439863"/>
          </a:xfrm>
        </p:spPr>
        <p:txBody>
          <a:bodyPr/>
          <a:lstStyle/>
          <a:p>
            <a:r>
              <a:rPr lang="en-GB" altLang="en-US" sz="4800" b="1" dirty="0">
                <a:solidFill>
                  <a:srgbClr val="0070C0"/>
                </a:solidFill>
              </a:rPr>
              <a:t/>
            </a:r>
            <a:br>
              <a:rPr lang="en-GB" altLang="en-US" sz="4800" b="1" dirty="0">
                <a:solidFill>
                  <a:srgbClr val="0070C0"/>
                </a:solidFill>
              </a:rPr>
            </a:br>
            <a:r>
              <a:rPr lang="en-GB" altLang="en-US" sz="4800" b="1" dirty="0">
                <a:solidFill>
                  <a:srgbClr val="0070C0"/>
                </a:solidFill>
              </a:rPr>
              <a:t/>
            </a:r>
            <a:br>
              <a:rPr lang="en-GB" altLang="en-US" sz="4800" b="1" dirty="0">
                <a:solidFill>
                  <a:srgbClr val="0070C0"/>
                </a:solidFill>
              </a:rPr>
            </a:br>
            <a:r>
              <a:rPr lang="en-GB" altLang="en-US" sz="4800" b="1" dirty="0">
                <a:solidFill>
                  <a:srgbClr val="0070C0"/>
                </a:solidFill>
              </a:rPr>
              <a:t>Collective Worship</a:t>
            </a:r>
            <a:br>
              <a:rPr lang="en-GB" altLang="en-US" sz="4800" b="1" dirty="0">
                <a:solidFill>
                  <a:srgbClr val="0070C0"/>
                </a:solidFill>
              </a:rPr>
            </a:br>
            <a:endParaRPr lang="en-GB" altLang="en-US" sz="3000" b="1" dirty="0"/>
          </a:p>
        </p:txBody>
      </p:sp>
      <p:sp>
        <p:nvSpPr>
          <p:cNvPr id="3" name="Content Placeholder 2"/>
          <p:cNvSpPr>
            <a:spLocks noGrp="1"/>
          </p:cNvSpPr>
          <p:nvPr>
            <p:ph idx="1"/>
          </p:nvPr>
        </p:nvSpPr>
        <p:spPr>
          <a:xfrm>
            <a:off x="1008062" y="4437112"/>
            <a:ext cx="7127875" cy="1328738"/>
          </a:xfrm>
        </p:spPr>
        <p:txBody>
          <a:bodyPr>
            <a:normAutofit fontScale="85000" lnSpcReduction="20000"/>
          </a:bodyPr>
          <a:lstStyle/>
          <a:p>
            <a:pPr marL="0" indent="0" algn="ctr">
              <a:buFont typeface="Arial" panose="020B0604020202020204" pitchFamily="34" charset="0"/>
              <a:buNone/>
              <a:defRPr/>
            </a:pPr>
            <a:r>
              <a:rPr lang="en-GB" sz="3600" b="1" dirty="0">
                <a:solidFill>
                  <a:srgbClr val="0070C0"/>
                </a:solidFill>
              </a:rPr>
              <a:t>Week commencing 8 June 2020</a:t>
            </a:r>
          </a:p>
          <a:p>
            <a:pPr marL="0" indent="0" algn="ctr">
              <a:buFont typeface="Arial" panose="020B0604020202020204" pitchFamily="34" charset="0"/>
              <a:buNone/>
              <a:defRPr/>
            </a:pPr>
            <a:r>
              <a:rPr lang="en-GB" sz="3600" b="1" dirty="0">
                <a:solidFill>
                  <a:srgbClr val="0070C0"/>
                </a:solidFill>
              </a:rPr>
              <a:t/>
            </a:r>
            <a:br>
              <a:rPr lang="en-GB" sz="3600" b="1" dirty="0">
                <a:solidFill>
                  <a:srgbClr val="0070C0"/>
                </a:solidFill>
              </a:rPr>
            </a:br>
            <a:endParaRPr lang="en-GB"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2CD468-203A-4679-8709-034061FC5898}"/>
              </a:ext>
            </a:extLst>
          </p:cNvPr>
          <p:cNvSpPr txBox="1"/>
          <p:nvPr/>
        </p:nvSpPr>
        <p:spPr>
          <a:xfrm>
            <a:off x="323528" y="332656"/>
            <a:ext cx="5184576" cy="830997"/>
          </a:xfrm>
          <a:prstGeom prst="rect">
            <a:avLst/>
          </a:prstGeom>
          <a:noFill/>
        </p:spPr>
        <p:txBody>
          <a:bodyPr wrap="square" rtlCol="0">
            <a:spAutoFit/>
          </a:bodyPr>
          <a:lstStyle/>
          <a:p>
            <a:r>
              <a:rPr lang="en-GB" sz="4800" dirty="0">
                <a:solidFill>
                  <a:srgbClr val="C00000"/>
                </a:solidFill>
              </a:rPr>
              <a:t>A gift</a:t>
            </a:r>
          </a:p>
        </p:txBody>
      </p:sp>
      <p:sp>
        <p:nvSpPr>
          <p:cNvPr id="3" name="TextBox 2">
            <a:extLst>
              <a:ext uri="{FF2B5EF4-FFF2-40B4-BE49-F238E27FC236}">
                <a16:creationId xmlns:a16="http://schemas.microsoft.com/office/drawing/2014/main" id="{A250953F-1380-4DA3-B8D3-899491B45FF1}"/>
              </a:ext>
            </a:extLst>
          </p:cNvPr>
          <p:cNvSpPr txBox="1"/>
          <p:nvPr/>
        </p:nvSpPr>
        <p:spPr>
          <a:xfrm>
            <a:off x="467544" y="1628800"/>
            <a:ext cx="7776864" cy="523220"/>
          </a:xfrm>
          <a:prstGeom prst="rect">
            <a:avLst/>
          </a:prstGeom>
          <a:noFill/>
        </p:spPr>
        <p:txBody>
          <a:bodyPr wrap="square" rtlCol="0">
            <a:spAutoFit/>
          </a:bodyPr>
          <a:lstStyle/>
          <a:p>
            <a:r>
              <a:rPr lang="en-GB" sz="2800" dirty="0"/>
              <a:t>God chooses to love us.</a:t>
            </a:r>
          </a:p>
        </p:txBody>
      </p:sp>
      <p:sp>
        <p:nvSpPr>
          <p:cNvPr id="4" name="TextBox 3">
            <a:extLst>
              <a:ext uri="{FF2B5EF4-FFF2-40B4-BE49-F238E27FC236}">
                <a16:creationId xmlns:a16="http://schemas.microsoft.com/office/drawing/2014/main" id="{6DD9064F-D03E-4CC8-B315-40F6C74CBF21}"/>
              </a:ext>
            </a:extLst>
          </p:cNvPr>
          <p:cNvSpPr txBox="1"/>
          <p:nvPr/>
        </p:nvSpPr>
        <p:spPr>
          <a:xfrm>
            <a:off x="485522" y="4941168"/>
            <a:ext cx="8415426" cy="954107"/>
          </a:xfrm>
          <a:prstGeom prst="rect">
            <a:avLst/>
          </a:prstGeom>
          <a:noFill/>
        </p:spPr>
        <p:txBody>
          <a:bodyPr wrap="square" rtlCol="0">
            <a:spAutoFit/>
          </a:bodyPr>
          <a:lstStyle/>
          <a:p>
            <a:r>
              <a:rPr lang="en-GB" sz="2800" i="1" dirty="0">
                <a:solidFill>
                  <a:srgbClr val="0070C0"/>
                </a:solidFill>
              </a:rPr>
              <a:t>Thank you God for the gift of love.  Thank you for embracing us with your love.</a:t>
            </a:r>
          </a:p>
        </p:txBody>
      </p:sp>
      <p:pic>
        <p:nvPicPr>
          <p:cNvPr id="6" name="Picture 5" descr="A picture containing yellow, sitting, table, food&#10;&#10;Description automatically generated">
            <a:extLst>
              <a:ext uri="{FF2B5EF4-FFF2-40B4-BE49-F238E27FC236}">
                <a16:creationId xmlns:a16="http://schemas.microsoft.com/office/drawing/2014/main" id="{A20D849A-F771-4D4C-9436-01C83FB28B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4674" y="260648"/>
            <a:ext cx="2859024" cy="3048000"/>
          </a:xfrm>
          <a:prstGeom prst="rect">
            <a:avLst/>
          </a:prstGeom>
        </p:spPr>
      </p:pic>
    </p:spTree>
    <p:extLst>
      <p:ext uri="{BB962C8B-B14F-4D97-AF65-F5344CB8AC3E}">
        <p14:creationId xmlns:p14="http://schemas.microsoft.com/office/powerpoint/2010/main" val="100491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4B5E62-1292-42A4-9AAB-C18E20F3A52D}"/>
              </a:ext>
            </a:extLst>
          </p:cNvPr>
          <p:cNvSpPr txBox="1"/>
          <p:nvPr/>
        </p:nvSpPr>
        <p:spPr>
          <a:xfrm>
            <a:off x="467544" y="476672"/>
            <a:ext cx="6696744" cy="830997"/>
          </a:xfrm>
          <a:prstGeom prst="rect">
            <a:avLst/>
          </a:prstGeom>
          <a:noFill/>
        </p:spPr>
        <p:txBody>
          <a:bodyPr wrap="square" rtlCol="0">
            <a:spAutoFit/>
          </a:bodyPr>
          <a:lstStyle/>
          <a:p>
            <a:r>
              <a:rPr lang="en-GB" sz="4800" dirty="0">
                <a:solidFill>
                  <a:srgbClr val="C00000"/>
                </a:solidFill>
              </a:rPr>
              <a:t>For everyone, equally</a:t>
            </a:r>
          </a:p>
        </p:txBody>
      </p:sp>
      <p:sp>
        <p:nvSpPr>
          <p:cNvPr id="3" name="TextBox 2">
            <a:extLst>
              <a:ext uri="{FF2B5EF4-FFF2-40B4-BE49-F238E27FC236}">
                <a16:creationId xmlns:a16="http://schemas.microsoft.com/office/drawing/2014/main" id="{60BD0115-813C-4FF4-8B7A-7A8AB59AA3A2}"/>
              </a:ext>
            </a:extLst>
          </p:cNvPr>
          <p:cNvSpPr txBox="1"/>
          <p:nvPr/>
        </p:nvSpPr>
        <p:spPr>
          <a:xfrm>
            <a:off x="467544" y="1916832"/>
            <a:ext cx="7848872" cy="954107"/>
          </a:xfrm>
          <a:prstGeom prst="rect">
            <a:avLst/>
          </a:prstGeom>
          <a:noFill/>
        </p:spPr>
        <p:txBody>
          <a:bodyPr wrap="square" rtlCol="0">
            <a:spAutoFit/>
          </a:bodyPr>
          <a:lstStyle/>
          <a:p>
            <a:r>
              <a:rPr lang="en-GB" sz="2800" dirty="0"/>
              <a:t>God does not love some people more than others.  God loves everyone exactly the same.</a:t>
            </a:r>
          </a:p>
        </p:txBody>
      </p:sp>
      <p:sp>
        <p:nvSpPr>
          <p:cNvPr id="4" name="TextBox 3">
            <a:extLst>
              <a:ext uri="{FF2B5EF4-FFF2-40B4-BE49-F238E27FC236}">
                <a16:creationId xmlns:a16="http://schemas.microsoft.com/office/drawing/2014/main" id="{B4A44809-C46B-4205-B03B-BB5461C4480A}"/>
              </a:ext>
            </a:extLst>
          </p:cNvPr>
          <p:cNvSpPr txBox="1"/>
          <p:nvPr/>
        </p:nvSpPr>
        <p:spPr>
          <a:xfrm>
            <a:off x="683568" y="4869160"/>
            <a:ext cx="7560840" cy="954107"/>
          </a:xfrm>
          <a:prstGeom prst="rect">
            <a:avLst/>
          </a:prstGeom>
          <a:noFill/>
        </p:spPr>
        <p:txBody>
          <a:bodyPr wrap="square" rtlCol="0">
            <a:spAutoFit/>
          </a:bodyPr>
          <a:lstStyle/>
          <a:p>
            <a:r>
              <a:rPr lang="en-GB" sz="2800" i="1" dirty="0">
                <a:solidFill>
                  <a:schemeClr val="tx2">
                    <a:lumMod val="60000"/>
                    <a:lumOff val="40000"/>
                  </a:schemeClr>
                </a:solidFill>
              </a:rPr>
              <a:t>Thank you God for showing me that I am special in your eyes.</a:t>
            </a:r>
          </a:p>
        </p:txBody>
      </p:sp>
    </p:spTree>
    <p:extLst>
      <p:ext uri="{BB962C8B-B14F-4D97-AF65-F5344CB8AC3E}">
        <p14:creationId xmlns:p14="http://schemas.microsoft.com/office/powerpoint/2010/main" val="199181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F808AF-82E6-4175-98D6-7E016B157D72}"/>
              </a:ext>
            </a:extLst>
          </p:cNvPr>
          <p:cNvSpPr txBox="1"/>
          <p:nvPr/>
        </p:nvSpPr>
        <p:spPr>
          <a:xfrm>
            <a:off x="323528" y="385810"/>
            <a:ext cx="6696744" cy="830997"/>
          </a:xfrm>
          <a:prstGeom prst="rect">
            <a:avLst/>
          </a:prstGeom>
          <a:noFill/>
        </p:spPr>
        <p:txBody>
          <a:bodyPr wrap="square" rtlCol="0">
            <a:spAutoFit/>
          </a:bodyPr>
          <a:lstStyle/>
          <a:p>
            <a:r>
              <a:rPr lang="en-GB" sz="4800" dirty="0">
                <a:solidFill>
                  <a:srgbClr val="C00000"/>
                </a:solidFill>
              </a:rPr>
              <a:t>Unconditional</a:t>
            </a:r>
          </a:p>
        </p:txBody>
      </p:sp>
      <p:sp>
        <p:nvSpPr>
          <p:cNvPr id="3" name="TextBox 2">
            <a:extLst>
              <a:ext uri="{FF2B5EF4-FFF2-40B4-BE49-F238E27FC236}">
                <a16:creationId xmlns:a16="http://schemas.microsoft.com/office/drawing/2014/main" id="{98955AF7-8466-454E-AF11-8D73E75BBD9F}"/>
              </a:ext>
            </a:extLst>
          </p:cNvPr>
          <p:cNvSpPr txBox="1"/>
          <p:nvPr/>
        </p:nvSpPr>
        <p:spPr>
          <a:xfrm>
            <a:off x="344522" y="2757718"/>
            <a:ext cx="8331933" cy="1815882"/>
          </a:xfrm>
          <a:prstGeom prst="rect">
            <a:avLst/>
          </a:prstGeom>
          <a:noFill/>
        </p:spPr>
        <p:txBody>
          <a:bodyPr wrap="square" rtlCol="0">
            <a:spAutoFit/>
          </a:bodyPr>
          <a:lstStyle/>
          <a:p>
            <a:r>
              <a:rPr lang="en-GB" sz="2800" dirty="0"/>
              <a:t>Whatever choices we make, God will still love us the same.  Of course God wants us to make good choices, but even if we do something that upsets God, it will not make Him love us any less.</a:t>
            </a:r>
          </a:p>
        </p:txBody>
      </p:sp>
      <p:sp>
        <p:nvSpPr>
          <p:cNvPr id="4" name="TextBox 3">
            <a:extLst>
              <a:ext uri="{FF2B5EF4-FFF2-40B4-BE49-F238E27FC236}">
                <a16:creationId xmlns:a16="http://schemas.microsoft.com/office/drawing/2014/main" id="{2D44F4C1-25A3-4BAA-B180-D7DF10520BFD}"/>
              </a:ext>
            </a:extLst>
          </p:cNvPr>
          <p:cNvSpPr txBox="1"/>
          <p:nvPr/>
        </p:nvSpPr>
        <p:spPr>
          <a:xfrm>
            <a:off x="467544" y="5157192"/>
            <a:ext cx="7992888" cy="1384995"/>
          </a:xfrm>
          <a:prstGeom prst="rect">
            <a:avLst/>
          </a:prstGeom>
          <a:noFill/>
        </p:spPr>
        <p:txBody>
          <a:bodyPr wrap="square" rtlCol="0">
            <a:spAutoFit/>
          </a:bodyPr>
          <a:lstStyle/>
          <a:p>
            <a:r>
              <a:rPr lang="en-GB" sz="2800" i="1" dirty="0">
                <a:solidFill>
                  <a:schemeClr val="accent1"/>
                </a:solidFill>
              </a:rPr>
              <a:t>Thank you God for helping me know that even if I sometimes make the wrong choices it will not stop you loving me.</a:t>
            </a:r>
          </a:p>
        </p:txBody>
      </p:sp>
      <p:pic>
        <p:nvPicPr>
          <p:cNvPr id="6" name="Picture 5" descr="A close up of a street sign on a pole&#10;&#10;Description automatically generated">
            <a:extLst>
              <a:ext uri="{FF2B5EF4-FFF2-40B4-BE49-F238E27FC236}">
                <a16:creationId xmlns:a16="http://schemas.microsoft.com/office/drawing/2014/main" id="{92E0E9C2-FB42-45C2-85DA-8673E5E0B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96912"/>
            <a:ext cx="2395984" cy="2395984"/>
          </a:xfrm>
          <a:prstGeom prst="rect">
            <a:avLst/>
          </a:prstGeom>
        </p:spPr>
      </p:pic>
    </p:spTree>
    <p:extLst>
      <p:ext uri="{BB962C8B-B14F-4D97-AF65-F5344CB8AC3E}">
        <p14:creationId xmlns:p14="http://schemas.microsoft.com/office/powerpoint/2010/main" val="306707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F800C8-A64C-420F-9382-38651BD8E489}"/>
              </a:ext>
            </a:extLst>
          </p:cNvPr>
          <p:cNvSpPr txBox="1"/>
          <p:nvPr/>
        </p:nvSpPr>
        <p:spPr>
          <a:xfrm>
            <a:off x="395536" y="404664"/>
            <a:ext cx="7272808" cy="830997"/>
          </a:xfrm>
          <a:prstGeom prst="rect">
            <a:avLst/>
          </a:prstGeom>
          <a:noFill/>
        </p:spPr>
        <p:txBody>
          <a:bodyPr wrap="square" rtlCol="0">
            <a:spAutoFit/>
          </a:bodyPr>
          <a:lstStyle/>
          <a:p>
            <a:r>
              <a:rPr lang="en-GB" sz="4800" dirty="0">
                <a:solidFill>
                  <a:srgbClr val="C00000"/>
                </a:solidFill>
              </a:rPr>
              <a:t>Limitless</a:t>
            </a:r>
          </a:p>
        </p:txBody>
      </p:sp>
      <p:sp>
        <p:nvSpPr>
          <p:cNvPr id="3" name="TextBox 2">
            <a:extLst>
              <a:ext uri="{FF2B5EF4-FFF2-40B4-BE49-F238E27FC236}">
                <a16:creationId xmlns:a16="http://schemas.microsoft.com/office/drawing/2014/main" id="{82345F08-8D74-4F95-9240-2AC231DC4756}"/>
              </a:ext>
            </a:extLst>
          </p:cNvPr>
          <p:cNvSpPr txBox="1"/>
          <p:nvPr/>
        </p:nvSpPr>
        <p:spPr>
          <a:xfrm>
            <a:off x="395536" y="2596927"/>
            <a:ext cx="8496944" cy="523220"/>
          </a:xfrm>
          <a:prstGeom prst="rect">
            <a:avLst/>
          </a:prstGeom>
          <a:noFill/>
        </p:spPr>
        <p:txBody>
          <a:bodyPr wrap="square" rtlCol="0">
            <a:spAutoFit/>
          </a:bodyPr>
          <a:lstStyle/>
          <a:p>
            <a:r>
              <a:rPr lang="en-GB" sz="2800" dirty="0"/>
              <a:t>God’s love cannot be measured.  It is never-ending!</a:t>
            </a:r>
          </a:p>
        </p:txBody>
      </p:sp>
      <p:sp>
        <p:nvSpPr>
          <p:cNvPr id="4" name="TextBox 3">
            <a:extLst>
              <a:ext uri="{FF2B5EF4-FFF2-40B4-BE49-F238E27FC236}">
                <a16:creationId xmlns:a16="http://schemas.microsoft.com/office/drawing/2014/main" id="{602BBDCF-6ACD-453B-9BC7-68BB6446AADA}"/>
              </a:ext>
            </a:extLst>
          </p:cNvPr>
          <p:cNvSpPr txBox="1"/>
          <p:nvPr/>
        </p:nvSpPr>
        <p:spPr>
          <a:xfrm>
            <a:off x="683568" y="5013176"/>
            <a:ext cx="7417463" cy="1384995"/>
          </a:xfrm>
          <a:prstGeom prst="rect">
            <a:avLst/>
          </a:prstGeom>
          <a:noFill/>
        </p:spPr>
        <p:txBody>
          <a:bodyPr wrap="square" rtlCol="0">
            <a:spAutoFit/>
          </a:bodyPr>
          <a:lstStyle/>
          <a:p>
            <a:r>
              <a:rPr lang="en-GB" sz="2800" i="1" dirty="0">
                <a:solidFill>
                  <a:schemeClr val="tx2">
                    <a:lumMod val="60000"/>
                    <a:lumOff val="40000"/>
                  </a:schemeClr>
                </a:solidFill>
              </a:rPr>
              <a:t>Thank you God for love that overflows!  Thank you for helping me know that your love can never run out.</a:t>
            </a:r>
          </a:p>
        </p:txBody>
      </p:sp>
      <p:pic>
        <p:nvPicPr>
          <p:cNvPr id="6" name="Picture 5" descr="A picture containing glass, food, cup, mug&#10;&#10;Description automatically generated">
            <a:extLst>
              <a:ext uri="{FF2B5EF4-FFF2-40B4-BE49-F238E27FC236}">
                <a16:creationId xmlns:a16="http://schemas.microsoft.com/office/drawing/2014/main" id="{1321D3EC-FD39-403D-B3FD-935A893042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1066" y="47754"/>
            <a:ext cx="4346919" cy="2445142"/>
          </a:xfrm>
          <a:prstGeom prst="rect">
            <a:avLst/>
          </a:prstGeom>
        </p:spPr>
      </p:pic>
    </p:spTree>
    <p:extLst>
      <p:ext uri="{BB962C8B-B14F-4D97-AF65-F5344CB8AC3E}">
        <p14:creationId xmlns:p14="http://schemas.microsoft.com/office/powerpoint/2010/main" val="350966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029F70-337C-46E7-B511-F3D1B1F22534}"/>
              </a:ext>
            </a:extLst>
          </p:cNvPr>
          <p:cNvSpPr txBox="1"/>
          <p:nvPr/>
        </p:nvSpPr>
        <p:spPr>
          <a:xfrm>
            <a:off x="323528" y="260648"/>
            <a:ext cx="6984776" cy="830997"/>
          </a:xfrm>
          <a:prstGeom prst="rect">
            <a:avLst/>
          </a:prstGeom>
          <a:noFill/>
        </p:spPr>
        <p:txBody>
          <a:bodyPr wrap="square" rtlCol="0">
            <a:spAutoFit/>
          </a:bodyPr>
          <a:lstStyle/>
          <a:p>
            <a:r>
              <a:rPr lang="en-GB" sz="4800" dirty="0">
                <a:solidFill>
                  <a:srgbClr val="C00000"/>
                </a:solidFill>
              </a:rPr>
              <a:t>Everlasting</a:t>
            </a:r>
          </a:p>
        </p:txBody>
      </p:sp>
      <p:sp>
        <p:nvSpPr>
          <p:cNvPr id="3" name="TextBox 2">
            <a:extLst>
              <a:ext uri="{FF2B5EF4-FFF2-40B4-BE49-F238E27FC236}">
                <a16:creationId xmlns:a16="http://schemas.microsoft.com/office/drawing/2014/main" id="{2DBA8D50-BB57-4313-9053-9CF29D94EA3C}"/>
              </a:ext>
            </a:extLst>
          </p:cNvPr>
          <p:cNvSpPr txBox="1"/>
          <p:nvPr/>
        </p:nvSpPr>
        <p:spPr>
          <a:xfrm>
            <a:off x="322026" y="2736502"/>
            <a:ext cx="8208912" cy="1384995"/>
          </a:xfrm>
          <a:prstGeom prst="rect">
            <a:avLst/>
          </a:prstGeom>
          <a:noFill/>
        </p:spPr>
        <p:txBody>
          <a:bodyPr wrap="square" rtlCol="0">
            <a:spAutoFit/>
          </a:bodyPr>
          <a:lstStyle/>
          <a:p>
            <a:r>
              <a:rPr lang="en-GB" sz="2800" dirty="0"/>
              <a:t>God’s love starts before we have even been born, stays with us through our lives, and remains with us after we have died.  It never ends.</a:t>
            </a:r>
          </a:p>
        </p:txBody>
      </p:sp>
      <p:sp>
        <p:nvSpPr>
          <p:cNvPr id="4" name="TextBox 3">
            <a:extLst>
              <a:ext uri="{FF2B5EF4-FFF2-40B4-BE49-F238E27FC236}">
                <a16:creationId xmlns:a16="http://schemas.microsoft.com/office/drawing/2014/main" id="{1B05D1C4-A4C0-4D78-A6D9-6333DAEBF51B}"/>
              </a:ext>
            </a:extLst>
          </p:cNvPr>
          <p:cNvSpPr txBox="1"/>
          <p:nvPr/>
        </p:nvSpPr>
        <p:spPr>
          <a:xfrm>
            <a:off x="546212" y="5301208"/>
            <a:ext cx="7776864" cy="523220"/>
          </a:xfrm>
          <a:prstGeom prst="rect">
            <a:avLst/>
          </a:prstGeom>
          <a:noFill/>
        </p:spPr>
        <p:txBody>
          <a:bodyPr wrap="square" rtlCol="0">
            <a:spAutoFit/>
          </a:bodyPr>
          <a:lstStyle/>
          <a:p>
            <a:r>
              <a:rPr lang="en-GB" sz="2800" i="1" dirty="0">
                <a:solidFill>
                  <a:schemeClr val="tx2">
                    <a:lumMod val="60000"/>
                    <a:lumOff val="40000"/>
                  </a:schemeClr>
                </a:solidFill>
              </a:rPr>
              <a:t>Thank you God for being with me, always.</a:t>
            </a:r>
          </a:p>
        </p:txBody>
      </p:sp>
      <p:pic>
        <p:nvPicPr>
          <p:cNvPr id="6" name="Picture 5" descr="A picture containing food&#10;&#10;Description automatically generated">
            <a:extLst>
              <a:ext uri="{FF2B5EF4-FFF2-40B4-BE49-F238E27FC236}">
                <a16:creationId xmlns:a16="http://schemas.microsoft.com/office/drawing/2014/main" id="{CED0A155-E74E-4D94-AA72-C7B52741BB6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0133"/>
          <a:stretch/>
        </p:blipFill>
        <p:spPr>
          <a:xfrm>
            <a:off x="6315188" y="28321"/>
            <a:ext cx="2793482" cy="2510408"/>
          </a:xfrm>
          <a:prstGeom prst="rect">
            <a:avLst/>
          </a:prstGeom>
        </p:spPr>
      </p:pic>
    </p:spTree>
    <p:extLst>
      <p:ext uri="{BB962C8B-B14F-4D97-AF65-F5344CB8AC3E}">
        <p14:creationId xmlns:p14="http://schemas.microsoft.com/office/powerpoint/2010/main" val="141096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God's Greatest Gift">
            <a:hlinkClick r:id="" action="ppaction://media"/>
            <a:extLst>
              <a:ext uri="{FF2B5EF4-FFF2-40B4-BE49-F238E27FC236}">
                <a16:creationId xmlns:a16="http://schemas.microsoft.com/office/drawing/2014/main" id="{E4BC5965-8626-49C5-8323-15E65D306D72}"/>
              </a:ext>
            </a:extLst>
          </p:cNvPr>
          <p:cNvPicPr>
            <a:picLocks noRot="1" noChangeAspect="1"/>
          </p:cNvPicPr>
          <p:nvPr>
            <a:videoFile r:link="rId1"/>
          </p:nvPr>
        </p:nvPicPr>
        <p:blipFill>
          <a:blip r:embed="rId3"/>
          <a:stretch>
            <a:fillRect/>
          </a:stretch>
        </p:blipFill>
        <p:spPr>
          <a:xfrm>
            <a:off x="1543726" y="2289170"/>
            <a:ext cx="5829300" cy="4368800"/>
          </a:xfrm>
          <a:prstGeom prst="rect">
            <a:avLst/>
          </a:prstGeom>
        </p:spPr>
      </p:pic>
      <p:sp>
        <p:nvSpPr>
          <p:cNvPr id="3" name="TextBox 2">
            <a:extLst>
              <a:ext uri="{FF2B5EF4-FFF2-40B4-BE49-F238E27FC236}">
                <a16:creationId xmlns:a16="http://schemas.microsoft.com/office/drawing/2014/main" id="{809A558B-9568-49B5-A00B-A475DEE43B83}"/>
              </a:ext>
            </a:extLst>
          </p:cNvPr>
          <p:cNvSpPr txBox="1"/>
          <p:nvPr/>
        </p:nvSpPr>
        <p:spPr>
          <a:xfrm>
            <a:off x="467544" y="260648"/>
            <a:ext cx="8208912" cy="1384995"/>
          </a:xfrm>
          <a:prstGeom prst="rect">
            <a:avLst/>
          </a:prstGeom>
          <a:noFill/>
        </p:spPr>
        <p:txBody>
          <a:bodyPr wrap="square" rtlCol="0">
            <a:spAutoFit/>
          </a:bodyPr>
          <a:lstStyle/>
          <a:p>
            <a:r>
              <a:rPr lang="en-GB" sz="2800" dirty="0">
                <a:solidFill>
                  <a:schemeClr val="accent6">
                    <a:lumMod val="50000"/>
                  </a:schemeClr>
                </a:solidFill>
              </a:rPr>
              <a:t>Here is a lovely song to listen to or join in with:  ‘Love, love, Jesus is love; God’s greatest gift is the gift of love’</a:t>
            </a:r>
          </a:p>
        </p:txBody>
      </p:sp>
    </p:spTree>
    <p:extLst>
      <p:ext uri="{BB962C8B-B14F-4D97-AF65-F5344CB8AC3E}">
        <p14:creationId xmlns:p14="http://schemas.microsoft.com/office/powerpoint/2010/main" val="7315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69CB9C-90E7-4BA3-BCEA-8C5F35972EA1}"/>
              </a:ext>
            </a:extLst>
          </p:cNvPr>
          <p:cNvSpPr txBox="1"/>
          <p:nvPr/>
        </p:nvSpPr>
        <p:spPr>
          <a:xfrm>
            <a:off x="323528" y="332656"/>
            <a:ext cx="8424936" cy="5078313"/>
          </a:xfrm>
          <a:prstGeom prst="rect">
            <a:avLst/>
          </a:prstGeom>
          <a:noFill/>
        </p:spPr>
        <p:txBody>
          <a:bodyPr wrap="square" rtlCol="0">
            <a:spAutoFit/>
          </a:bodyPr>
          <a:lstStyle/>
          <a:p>
            <a:r>
              <a:rPr lang="en-GB" sz="3600" dirty="0">
                <a:solidFill>
                  <a:srgbClr val="C00000"/>
                </a:solidFill>
              </a:rPr>
              <a:t>There is no more important message than ‘God loves you’.  God loves you.  God loves me.  God is love.</a:t>
            </a:r>
          </a:p>
          <a:p>
            <a:endParaRPr lang="en-GB" sz="3600" dirty="0">
              <a:solidFill>
                <a:srgbClr val="C00000"/>
              </a:solidFill>
            </a:endParaRPr>
          </a:p>
          <a:p>
            <a:endParaRPr lang="en-GB" sz="3600" dirty="0">
              <a:solidFill>
                <a:srgbClr val="C00000"/>
              </a:solidFill>
            </a:endParaRPr>
          </a:p>
          <a:p>
            <a:endParaRPr lang="en-GB" sz="3600" dirty="0">
              <a:solidFill>
                <a:srgbClr val="C00000"/>
              </a:solidFill>
            </a:endParaRPr>
          </a:p>
          <a:p>
            <a:endParaRPr lang="en-GB" sz="3600" dirty="0">
              <a:solidFill>
                <a:srgbClr val="C00000"/>
              </a:solidFill>
            </a:endParaRPr>
          </a:p>
          <a:p>
            <a:r>
              <a:rPr lang="en-GB" sz="3600" dirty="0">
                <a:solidFill>
                  <a:srgbClr val="C00000"/>
                </a:solidFill>
              </a:rPr>
              <a:t>Let’s try to take that message into our hearts, and share it with other people.</a:t>
            </a:r>
          </a:p>
        </p:txBody>
      </p:sp>
    </p:spTree>
    <p:extLst>
      <p:ext uri="{BB962C8B-B14F-4D97-AF65-F5344CB8AC3E}">
        <p14:creationId xmlns:p14="http://schemas.microsoft.com/office/powerpoint/2010/main" val="112800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5E4434-F428-4465-BC39-D86411C5FF94}"/>
              </a:ext>
            </a:extLst>
          </p:cNvPr>
          <p:cNvSpPr txBox="1"/>
          <p:nvPr/>
        </p:nvSpPr>
        <p:spPr>
          <a:xfrm>
            <a:off x="359532" y="1412776"/>
            <a:ext cx="8424936" cy="3785652"/>
          </a:xfrm>
          <a:prstGeom prst="rect">
            <a:avLst/>
          </a:prstGeom>
          <a:noFill/>
        </p:spPr>
        <p:txBody>
          <a:bodyPr wrap="square" rtlCol="0">
            <a:spAutoFit/>
          </a:bodyPr>
          <a:lstStyle/>
          <a:p>
            <a:r>
              <a:rPr lang="en-GB" sz="4800" dirty="0">
                <a:solidFill>
                  <a:srgbClr val="0070C0"/>
                </a:solidFill>
              </a:rPr>
              <a:t>Let’s remember too that we are born to be like God.  We are born to show God’s love in our faces.  God is calling us to smile, and to share his love.</a:t>
            </a:r>
          </a:p>
        </p:txBody>
      </p:sp>
    </p:spTree>
    <p:extLst>
      <p:ext uri="{BB962C8B-B14F-4D97-AF65-F5344CB8AC3E}">
        <p14:creationId xmlns:p14="http://schemas.microsoft.com/office/powerpoint/2010/main" val="1496987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defRPr/>
            </a:pPr>
            <a:r>
              <a:rPr lang="en-GB" b="1" dirty="0">
                <a:ln w="10541" cmpd="sng">
                  <a:solidFill>
                    <a:schemeClr val="accent1">
                      <a:shade val="88000"/>
                      <a:satMod val="110000"/>
                    </a:schemeClr>
                  </a:solidFill>
                  <a:prstDash val="solid"/>
                </a:ln>
                <a:solidFill>
                  <a:srgbClr val="FFC000"/>
                </a:solidFill>
              </a:rPr>
              <a:t>Share a prayer</a:t>
            </a:r>
            <a:endParaRPr lang="en-GB" altLang="en-US" dirty="0"/>
          </a:p>
        </p:txBody>
      </p:sp>
      <p:pic>
        <p:nvPicPr>
          <p:cNvPr id="1843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01013" y="0"/>
            <a:ext cx="1042987"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0C61D02-5ACE-4C0B-BFA2-C0170A575825}"/>
              </a:ext>
            </a:extLst>
          </p:cNvPr>
          <p:cNvSpPr txBox="1"/>
          <p:nvPr/>
        </p:nvSpPr>
        <p:spPr>
          <a:xfrm>
            <a:off x="359532" y="2060848"/>
            <a:ext cx="8424936" cy="2954655"/>
          </a:xfrm>
          <a:prstGeom prst="rect">
            <a:avLst/>
          </a:prstGeom>
          <a:noFill/>
        </p:spPr>
        <p:txBody>
          <a:bodyPr wrap="square" rtlCol="0">
            <a:spAutoFit/>
          </a:bodyPr>
          <a:lstStyle/>
          <a:p>
            <a:pPr>
              <a:buFont typeface="Arial" panose="020B0604020202020204" pitchFamily="34" charset="0"/>
              <a:buNone/>
              <a:defRPr/>
            </a:pPr>
            <a:r>
              <a:rPr lang="en-GB" altLang="en-US" sz="2800" dirty="0">
                <a:solidFill>
                  <a:srgbClr val="0070C0"/>
                </a:solidFill>
                <a:latin typeface="Arial Nova" panose="020B0504020202020204" pitchFamily="34" charset="0"/>
              </a:rPr>
              <a:t>Dear God, thank you for the love you have for me.  Help me today to share that love with my family, my friends, and with everyone I meet.  Help me, Lord, to try to love you as much as you love me.</a:t>
            </a:r>
          </a:p>
          <a:p>
            <a:pPr>
              <a:buFont typeface="Arial" panose="020B0604020202020204" pitchFamily="34" charset="0"/>
              <a:buNone/>
              <a:defRPr/>
            </a:pPr>
            <a:endParaRPr lang="en-GB" altLang="en-US" sz="2800" dirty="0">
              <a:solidFill>
                <a:srgbClr val="0070C0"/>
              </a:solidFill>
              <a:latin typeface="Arial Nova" panose="020B0504020202020204" pitchFamily="34" charset="0"/>
            </a:endParaRPr>
          </a:p>
          <a:p>
            <a:pPr>
              <a:buFont typeface="Arial" panose="020B0604020202020204" pitchFamily="34" charset="0"/>
              <a:buNone/>
              <a:defRPr/>
            </a:pPr>
            <a:r>
              <a:rPr lang="en-GB" altLang="en-US" sz="2800" dirty="0">
                <a:solidFill>
                  <a:srgbClr val="0070C0"/>
                </a:solidFill>
                <a:latin typeface="Arial Nova" panose="020B0504020202020204" pitchFamily="34" charset="0"/>
              </a:rPr>
              <a:t>Amen.</a:t>
            </a:r>
          </a:p>
          <a:p>
            <a:pPr>
              <a:buFont typeface="Arial" panose="020B0604020202020204" pitchFamily="34" charset="0"/>
              <a:buNone/>
              <a:defRPr/>
            </a:pPr>
            <a:endParaRPr lang="en-GB" dirty="0">
              <a:ln w="10541" cmpd="sng">
                <a:solidFill>
                  <a:schemeClr val="accent1">
                    <a:shade val="88000"/>
                    <a:satMod val="110000"/>
                  </a:schemeClr>
                </a:solidFill>
                <a:prstDash val="solid"/>
              </a:ln>
              <a:solidFill>
                <a:srgbClr val="0070C0"/>
              </a:solidFill>
              <a:latin typeface="Arial Nova" panose="020B05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6219"/>
    </mc:Choice>
    <mc:Fallback xmlns="">
      <p:transition spd="slow" advTm="4621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68313" y="404813"/>
            <a:ext cx="8135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Tx/>
              <a:buNone/>
            </a:pPr>
            <a:r>
              <a:rPr lang="en-GB" altLang="en-US" sz="3600">
                <a:latin typeface="Arial" panose="020B0604020202020204" pitchFamily="34" charset="0"/>
              </a:rPr>
              <a:t>In the name of the Father, and of the Son, and of the Holy Spirit.  Amen.</a:t>
            </a:r>
          </a:p>
        </p:txBody>
      </p:sp>
      <p:pic>
        <p:nvPicPr>
          <p:cNvPr id="7171" name="Picture 2" descr="Image result for sign of the cross"/>
          <p:cNvPicPr>
            <a:picLocks noChangeAspect="1" noChangeArrowheads="1"/>
          </p:cNvPicPr>
          <p:nvPr/>
        </p:nvPicPr>
        <p:blipFill>
          <a:blip r:embed="rId2">
            <a:extLst>
              <a:ext uri="{28A0092B-C50C-407E-A947-70E740481C1C}">
                <a14:useLocalDpi xmlns:a14="http://schemas.microsoft.com/office/drawing/2010/main" val="0"/>
              </a:ext>
            </a:extLst>
          </a:blip>
          <a:srcRect l="16982" t="14565" r="15096" b="9705"/>
          <a:stretch>
            <a:fillRect/>
          </a:stretch>
        </p:blipFill>
        <p:spPr bwMode="auto">
          <a:xfrm>
            <a:off x="3203575" y="1773238"/>
            <a:ext cx="3168650" cy="457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62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323850" y="188913"/>
            <a:ext cx="84963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Tx/>
              <a:buNone/>
            </a:pPr>
            <a:r>
              <a:rPr lang="en-GB" altLang="en-US" sz="2400">
                <a:latin typeface="Arial" panose="020B0604020202020204" pitchFamily="34" charset="0"/>
              </a:rPr>
              <a:t>Make sure that you are sitting comfortably and that you are somewhere quiet.</a:t>
            </a:r>
          </a:p>
          <a:p>
            <a:pPr>
              <a:spcBef>
                <a:spcPct val="0"/>
              </a:spcBef>
              <a:buFontTx/>
              <a:buNone/>
            </a:pPr>
            <a:endParaRPr lang="en-GB" altLang="en-US" sz="2400">
              <a:latin typeface="Arial" panose="020B0604020202020204" pitchFamily="34" charset="0"/>
            </a:endParaRPr>
          </a:p>
          <a:p>
            <a:pPr>
              <a:spcBef>
                <a:spcPct val="0"/>
              </a:spcBef>
              <a:buFontTx/>
              <a:buNone/>
            </a:pPr>
            <a:r>
              <a:rPr lang="en-GB" altLang="en-US" sz="2400">
                <a:latin typeface="Arial" panose="020B0604020202020204" pitchFamily="34" charset="0"/>
              </a:rPr>
              <a:t>Try to make sure that you will be able to think quietly and without distractions for a few minutes.</a:t>
            </a:r>
          </a:p>
          <a:p>
            <a:pPr>
              <a:spcBef>
                <a:spcPct val="0"/>
              </a:spcBef>
              <a:buFontTx/>
              <a:buNone/>
            </a:pPr>
            <a:endParaRPr lang="en-GB" altLang="en-US" sz="2400">
              <a:latin typeface="Arial" panose="020B0604020202020204" pitchFamily="34" charset="0"/>
            </a:endParaRPr>
          </a:p>
          <a:p>
            <a:pPr>
              <a:spcBef>
                <a:spcPct val="0"/>
              </a:spcBef>
              <a:buFontTx/>
              <a:buNone/>
            </a:pPr>
            <a:endParaRPr lang="en-GB" altLang="en-US" sz="2400">
              <a:latin typeface="Arial" panose="020B0604020202020204" pitchFamily="34" charset="0"/>
            </a:endParaRPr>
          </a:p>
          <a:p>
            <a:pPr>
              <a:spcBef>
                <a:spcPct val="0"/>
              </a:spcBef>
              <a:buFontTx/>
              <a:buNone/>
            </a:pPr>
            <a:endParaRPr lang="en-GB" altLang="en-US" sz="2400">
              <a:latin typeface="Arial" panose="020B0604020202020204" pitchFamily="34" charset="0"/>
            </a:endParaRPr>
          </a:p>
          <a:p>
            <a:pPr>
              <a:spcBef>
                <a:spcPct val="0"/>
              </a:spcBef>
              <a:buFontTx/>
              <a:buNone/>
            </a:pPr>
            <a:r>
              <a:rPr lang="en-GB" altLang="en-US" sz="2400">
                <a:latin typeface="Arial" panose="020B0604020202020204" pitchFamily="34" charset="0"/>
              </a:rPr>
              <a:t>If you have one you might like to place a crucifix, a set of rosary beads, a bible, or another religious object next to your screen.  Your worship is different to anything else from school that you will do today.</a:t>
            </a:r>
          </a:p>
          <a:p>
            <a:pPr>
              <a:spcBef>
                <a:spcPct val="0"/>
              </a:spcBef>
              <a:buFontTx/>
              <a:buNone/>
            </a:pPr>
            <a:endParaRPr lang="en-GB" altLang="en-US" sz="2400">
              <a:latin typeface="Arial" panose="020B0604020202020204" pitchFamily="34" charset="0"/>
            </a:endParaRPr>
          </a:p>
          <a:p>
            <a:pPr>
              <a:spcBef>
                <a:spcPct val="0"/>
              </a:spcBef>
              <a:buFontTx/>
              <a:buNone/>
            </a:pPr>
            <a:endParaRPr lang="en-GB" altLang="en-US" sz="2400">
              <a:latin typeface="Arial" panose="020B0604020202020204" pitchFamily="34" charset="0"/>
            </a:endParaRPr>
          </a:p>
          <a:p>
            <a:pPr>
              <a:spcBef>
                <a:spcPct val="0"/>
              </a:spcBef>
              <a:buFontTx/>
              <a:buNone/>
            </a:pPr>
            <a:endParaRPr lang="en-GB" altLang="en-US" sz="2400">
              <a:latin typeface="Arial" panose="020B0604020202020204" pitchFamily="34" charset="0"/>
            </a:endParaRPr>
          </a:p>
          <a:p>
            <a:pPr>
              <a:spcBef>
                <a:spcPct val="0"/>
              </a:spcBef>
              <a:buFontTx/>
              <a:buNone/>
            </a:pPr>
            <a:r>
              <a:rPr lang="en-GB" altLang="en-US" sz="2400">
                <a:latin typeface="Arial" panose="020B0604020202020204" pitchFamily="34" charset="0"/>
              </a:rPr>
              <a:t>When you are ready, move on to the next slide.</a:t>
            </a:r>
          </a:p>
        </p:txBody>
      </p:sp>
      <p:pic>
        <p:nvPicPr>
          <p:cNvPr id="5123" name="Picture 2" descr="https://encrypted-tbn0.gstatic.com/images?q=tbn%3AANd9GcTcSfRwZQ-wuKaI_4QbKbEpP8pJTxgQUDYARYfa2Mb4K0O-Nbs2SbL9J_yC87HH9Zb_yOMyyUo&amp;usqp=C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4505325"/>
            <a:ext cx="18034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Image result for rosary bea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4375150"/>
            <a:ext cx="1820863"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8" descr="https://encrypted-tbn0.gstatic.com/images?q=tbn%3AANd9GcSEpOcJT8-37ZZCvBVPO9aHBfJrL4H_fKGRc4eMnZwEPvqKgc5BqfZlD4hM44k&amp;usqp=C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1700213"/>
            <a:ext cx="1236663"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68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68313" y="404813"/>
            <a:ext cx="8135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Tx/>
              <a:buNone/>
            </a:pPr>
            <a:r>
              <a:rPr lang="en-GB" altLang="en-US" sz="3600">
                <a:latin typeface="Arial" panose="020B0604020202020204" pitchFamily="34" charset="0"/>
              </a:rPr>
              <a:t>In the name of the Father, and of the Son, and of the Holy Spirit.  Amen.</a:t>
            </a:r>
          </a:p>
        </p:txBody>
      </p:sp>
      <p:pic>
        <p:nvPicPr>
          <p:cNvPr id="7171" name="Picture 2" descr="Image result for sign of the cross"/>
          <p:cNvPicPr>
            <a:picLocks noChangeAspect="1" noChangeArrowheads="1"/>
          </p:cNvPicPr>
          <p:nvPr/>
        </p:nvPicPr>
        <p:blipFill>
          <a:blip r:embed="rId2">
            <a:extLst>
              <a:ext uri="{28A0092B-C50C-407E-A947-70E740481C1C}">
                <a14:useLocalDpi xmlns:a14="http://schemas.microsoft.com/office/drawing/2010/main" val="0"/>
              </a:ext>
            </a:extLst>
          </a:blip>
          <a:srcRect l="16982" t="14565" r="15096" b="9705"/>
          <a:stretch>
            <a:fillRect/>
          </a:stretch>
        </p:blipFill>
        <p:spPr bwMode="auto">
          <a:xfrm>
            <a:off x="3203575" y="1773238"/>
            <a:ext cx="3168650" cy="457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676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7704856" cy="6186309"/>
          </a:xfrm>
          <a:prstGeom prst="rect">
            <a:avLst/>
          </a:prstGeom>
          <a:noFill/>
        </p:spPr>
        <p:txBody>
          <a:bodyPr wrap="square" rtlCol="0">
            <a:spAutoFit/>
          </a:bodyPr>
          <a:lstStyle/>
          <a:p>
            <a:r>
              <a:rPr lang="en-GB" sz="3600" dirty="0">
                <a:solidFill>
                  <a:srgbClr val="0070C0"/>
                </a:solidFill>
              </a:rPr>
              <a:t>We are in </a:t>
            </a:r>
            <a:r>
              <a:rPr lang="en-GB" sz="3600" b="1" dirty="0">
                <a:solidFill>
                  <a:srgbClr val="00B050"/>
                </a:solidFill>
              </a:rPr>
              <a:t>Ordinary Time</a:t>
            </a:r>
            <a:r>
              <a:rPr lang="en-GB" sz="3600" dirty="0">
                <a:solidFill>
                  <a:srgbClr val="0070C0"/>
                </a:solidFill>
              </a:rPr>
              <a:t>.</a:t>
            </a:r>
          </a:p>
          <a:p>
            <a:endParaRPr lang="en-GB" sz="3600" dirty="0"/>
          </a:p>
          <a:p>
            <a:endParaRPr lang="en-GB" sz="3600" dirty="0"/>
          </a:p>
          <a:p>
            <a:endParaRPr lang="en-GB" sz="3600" dirty="0"/>
          </a:p>
          <a:p>
            <a:endParaRPr lang="en-GB" sz="3600" dirty="0"/>
          </a:p>
          <a:p>
            <a:endParaRPr lang="en-GB" sz="3600" dirty="0">
              <a:solidFill>
                <a:schemeClr val="tx2">
                  <a:lumMod val="75000"/>
                </a:schemeClr>
              </a:solidFill>
            </a:endParaRPr>
          </a:p>
          <a:p>
            <a:endParaRPr lang="en-GB" sz="3600" dirty="0">
              <a:solidFill>
                <a:schemeClr val="tx2">
                  <a:lumMod val="75000"/>
                </a:schemeClr>
              </a:solidFill>
            </a:endParaRPr>
          </a:p>
          <a:p>
            <a:endParaRPr lang="en-GB" sz="3600" dirty="0">
              <a:solidFill>
                <a:schemeClr val="tx2">
                  <a:lumMod val="75000"/>
                </a:schemeClr>
              </a:solidFill>
            </a:endParaRPr>
          </a:p>
          <a:p>
            <a:r>
              <a:rPr lang="en-GB" sz="3600" dirty="0">
                <a:solidFill>
                  <a:schemeClr val="tx2">
                    <a:lumMod val="75000"/>
                  </a:schemeClr>
                </a:solidFill>
              </a:rPr>
              <a:t>Sunday was the feast of The Holy Trinity – God the Father, God the Son and God the Holy Spirit.  </a:t>
            </a:r>
          </a:p>
        </p:txBody>
      </p:sp>
      <p:pic>
        <p:nvPicPr>
          <p:cNvPr id="5" name="Picture 4" descr="A drawing of a person&#10;&#10;Description automatically generated">
            <a:extLst>
              <a:ext uri="{FF2B5EF4-FFF2-40B4-BE49-F238E27FC236}">
                <a16:creationId xmlns:a16="http://schemas.microsoft.com/office/drawing/2014/main" id="{7096660D-A1ED-4246-A6BA-F483EAE844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1128406"/>
            <a:ext cx="2257425" cy="23050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7073900" y="12265025"/>
            <a:ext cx="2060575" cy="614363"/>
          </a:xfrm>
        </p:spPr>
        <p:txBody>
          <a:bodyPr/>
          <a:lstStyle/>
          <a:p>
            <a:pPr marL="0" indent="0" algn="ctr">
              <a:buFont typeface="Arial" panose="020B0604020202020204" pitchFamily="34" charset="0"/>
              <a:buNone/>
            </a:pPr>
            <a:r>
              <a:rPr lang="en-GB" altLang="en-US" sz="3600" b="1"/>
              <a:t> </a:t>
            </a:r>
          </a:p>
          <a:p>
            <a:pPr marL="0" indent="0" algn="ctr">
              <a:buFont typeface="Arial" panose="020B0604020202020204" pitchFamily="34" charset="0"/>
              <a:buNone/>
            </a:pPr>
            <a:r>
              <a:rPr lang="en-GB" altLang="en-US" sz="3600" b="1"/>
              <a:t> </a:t>
            </a:r>
          </a:p>
        </p:txBody>
      </p:sp>
      <p:sp>
        <p:nvSpPr>
          <p:cNvPr id="7171" name="Rectangle 1"/>
          <p:cNvSpPr>
            <a:spLocks noChangeArrowheads="1"/>
          </p:cNvSpPr>
          <p:nvPr/>
        </p:nvSpPr>
        <p:spPr bwMode="auto">
          <a:xfrm>
            <a:off x="18204" y="26296"/>
            <a:ext cx="9116271"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 typeface="Arial" panose="020B0604020202020204" pitchFamily="34" charset="0"/>
              <a:buNone/>
            </a:pPr>
            <a:r>
              <a:rPr lang="en-GB" altLang="en-US" sz="2300" dirty="0">
                <a:solidFill>
                  <a:srgbClr val="0070C0"/>
                </a:solidFill>
                <a:latin typeface="Arial" panose="020B0604020202020204" pitchFamily="34" charset="0"/>
              </a:rPr>
              <a:t>A reading from the Gospel of John</a:t>
            </a:r>
          </a:p>
          <a:p>
            <a:pPr>
              <a:spcBef>
                <a:spcPct val="0"/>
              </a:spcBef>
              <a:buFont typeface="Arial" panose="020B0604020202020204" pitchFamily="34" charset="0"/>
              <a:buNone/>
            </a:pPr>
            <a:endParaRPr lang="en-GB" altLang="en-US" sz="2300" dirty="0">
              <a:solidFill>
                <a:srgbClr val="0070C0"/>
              </a:solidFill>
              <a:latin typeface="Arial" panose="020B0604020202020204" pitchFamily="34" charset="0"/>
            </a:endParaRPr>
          </a:p>
          <a:p>
            <a:pPr>
              <a:spcBef>
                <a:spcPct val="0"/>
              </a:spcBef>
              <a:buFont typeface="Arial" panose="020B0604020202020204" pitchFamily="34" charset="0"/>
              <a:buNone/>
            </a:pPr>
            <a:r>
              <a:rPr lang="en-GB" altLang="en-US" sz="2300" dirty="0">
                <a:solidFill>
                  <a:srgbClr val="0070C0"/>
                </a:solidFill>
                <a:latin typeface="Arial" panose="020B0604020202020204" pitchFamily="34" charset="0"/>
              </a:rPr>
              <a:t>Jesus told Nicodemus:</a:t>
            </a:r>
          </a:p>
          <a:p>
            <a:pPr>
              <a:spcBef>
                <a:spcPct val="0"/>
              </a:spcBef>
              <a:buFont typeface="Arial" panose="020B0604020202020204" pitchFamily="34" charset="0"/>
              <a:buNone/>
            </a:pPr>
            <a:endParaRPr lang="en-GB" altLang="en-US" sz="2300" b="1" dirty="0">
              <a:solidFill>
                <a:srgbClr val="0070C0"/>
              </a:solidFill>
              <a:latin typeface="Arial" panose="020B0604020202020204" pitchFamily="34" charset="0"/>
            </a:endParaRPr>
          </a:p>
          <a:p>
            <a:pPr>
              <a:spcBef>
                <a:spcPct val="0"/>
              </a:spcBef>
              <a:buFont typeface="Arial" panose="020B0604020202020204" pitchFamily="34" charset="0"/>
              <a:buNone/>
            </a:pPr>
            <a:r>
              <a:rPr lang="en-GB" altLang="en-US" sz="2300" b="1" dirty="0">
                <a:solidFill>
                  <a:srgbClr val="0070C0"/>
                </a:solidFill>
                <a:latin typeface="Arial" panose="020B0604020202020204" pitchFamily="34" charset="0"/>
              </a:rPr>
              <a:t>“God loved the people of this world so much that he gave his only Son, so that everyone who has faith in him will have eternal life and never die.</a:t>
            </a:r>
          </a:p>
          <a:p>
            <a:pPr>
              <a:spcBef>
                <a:spcPct val="0"/>
              </a:spcBef>
              <a:buFont typeface="Arial" panose="020B0604020202020204" pitchFamily="34" charset="0"/>
              <a:buNone/>
            </a:pPr>
            <a:endParaRPr lang="en-GB" altLang="en-US" sz="2300" b="1" dirty="0">
              <a:solidFill>
                <a:srgbClr val="0070C0"/>
              </a:solidFill>
              <a:latin typeface="Arial" panose="020B0604020202020204" pitchFamily="34" charset="0"/>
            </a:endParaRPr>
          </a:p>
          <a:p>
            <a:pPr>
              <a:spcBef>
                <a:spcPct val="0"/>
              </a:spcBef>
              <a:buFont typeface="Arial" panose="020B0604020202020204" pitchFamily="34" charset="0"/>
              <a:buNone/>
            </a:pPr>
            <a:r>
              <a:rPr lang="en-GB" altLang="en-US" sz="2300" b="1" dirty="0">
                <a:solidFill>
                  <a:srgbClr val="0070C0"/>
                </a:solidFill>
                <a:latin typeface="Arial" panose="020B0604020202020204" pitchFamily="34" charset="0"/>
              </a:rPr>
              <a:t>God did not send his Son into the world to condemn its people.  He sent him to save them!”</a:t>
            </a:r>
          </a:p>
        </p:txBody>
      </p:sp>
      <p:pic>
        <p:nvPicPr>
          <p:cNvPr id="4" name="Picture 3" descr="A picture containing table, wooden, photo, sitting&#10;&#10;Description automatically generated">
            <a:extLst>
              <a:ext uri="{FF2B5EF4-FFF2-40B4-BE49-F238E27FC236}">
                <a16:creationId xmlns:a16="http://schemas.microsoft.com/office/drawing/2014/main" id="{41DB5045-28E2-45A9-BE0A-AD6DA305C3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478" y="3971922"/>
            <a:ext cx="3813043" cy="28597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53352"/>
    </mc:Choice>
    <mc:Fallback xmlns="">
      <p:transition spd="slow" advTm="5335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D24137-BCE1-4EF4-A7BD-C1786821D0F8}"/>
              </a:ext>
            </a:extLst>
          </p:cNvPr>
          <p:cNvSpPr txBox="1"/>
          <p:nvPr/>
        </p:nvSpPr>
        <p:spPr>
          <a:xfrm>
            <a:off x="323528" y="260648"/>
            <a:ext cx="8424936" cy="2585323"/>
          </a:xfrm>
          <a:prstGeom prst="rect">
            <a:avLst/>
          </a:prstGeom>
          <a:noFill/>
        </p:spPr>
        <p:txBody>
          <a:bodyPr wrap="square" rtlCol="0">
            <a:spAutoFit/>
          </a:bodyPr>
          <a:lstStyle/>
          <a:p>
            <a:r>
              <a:rPr lang="en-GB" sz="3600" dirty="0">
                <a:solidFill>
                  <a:schemeClr val="accent1">
                    <a:lumMod val="75000"/>
                  </a:schemeClr>
                </a:solidFill>
              </a:rPr>
              <a:t>The reading we have shared has a clear message from God:</a:t>
            </a:r>
          </a:p>
          <a:p>
            <a:endParaRPr lang="en-GB" sz="3600" dirty="0">
              <a:solidFill>
                <a:schemeClr val="accent1">
                  <a:lumMod val="75000"/>
                </a:schemeClr>
              </a:solidFill>
            </a:endParaRPr>
          </a:p>
          <a:p>
            <a:endParaRPr lang="en-GB" dirty="0"/>
          </a:p>
          <a:p>
            <a:endParaRPr lang="en-GB" dirty="0"/>
          </a:p>
          <a:p>
            <a:endParaRPr lang="en-GB" dirty="0"/>
          </a:p>
        </p:txBody>
      </p:sp>
      <p:pic>
        <p:nvPicPr>
          <p:cNvPr id="6" name="Picture 5" descr="A picture containing drawing&#10;&#10;Description automatically generated">
            <a:extLst>
              <a:ext uri="{FF2B5EF4-FFF2-40B4-BE49-F238E27FC236}">
                <a16:creationId xmlns:a16="http://schemas.microsoft.com/office/drawing/2014/main" id="{776D8357-4E5D-4A7D-90D9-E893ECD17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9" y="1669321"/>
            <a:ext cx="5063070" cy="5157805"/>
          </a:xfrm>
          <a:prstGeom prst="rect">
            <a:avLst/>
          </a:prstGeom>
        </p:spPr>
      </p:pic>
    </p:spTree>
    <p:extLst>
      <p:ext uri="{BB962C8B-B14F-4D97-AF65-F5344CB8AC3E}">
        <p14:creationId xmlns:p14="http://schemas.microsoft.com/office/powerpoint/2010/main" val="183002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F85BB5-8C09-44DC-8B97-6ECAB03C489F}"/>
              </a:ext>
            </a:extLst>
          </p:cNvPr>
          <p:cNvSpPr txBox="1"/>
          <p:nvPr/>
        </p:nvSpPr>
        <p:spPr>
          <a:xfrm>
            <a:off x="179512" y="822394"/>
            <a:ext cx="8568952" cy="6063198"/>
          </a:xfrm>
          <a:prstGeom prst="rect">
            <a:avLst/>
          </a:prstGeom>
          <a:noFill/>
        </p:spPr>
        <p:txBody>
          <a:bodyPr wrap="square" rtlCol="0">
            <a:spAutoFit/>
          </a:bodyPr>
          <a:lstStyle/>
          <a:p>
            <a:r>
              <a:rPr lang="en-GB" sz="3200" dirty="0">
                <a:solidFill>
                  <a:srgbClr val="C00000"/>
                </a:solidFill>
              </a:rPr>
              <a:t>What do you think ‘love’ is?</a:t>
            </a:r>
          </a:p>
          <a:p>
            <a:endParaRPr lang="en-GB" dirty="0"/>
          </a:p>
          <a:p>
            <a:endParaRPr lang="en-GB" dirty="0"/>
          </a:p>
          <a:p>
            <a:r>
              <a:rPr lang="en-GB" sz="3200" dirty="0">
                <a:solidFill>
                  <a:schemeClr val="accent6">
                    <a:lumMod val="50000"/>
                  </a:schemeClr>
                </a:solidFill>
              </a:rPr>
              <a:t>How do you show love towards others in your family?</a:t>
            </a:r>
          </a:p>
          <a:p>
            <a:endParaRPr lang="en-GB" sz="3200" dirty="0">
              <a:solidFill>
                <a:schemeClr val="accent6">
                  <a:lumMod val="50000"/>
                </a:schemeClr>
              </a:solidFill>
            </a:endParaRPr>
          </a:p>
          <a:p>
            <a:r>
              <a:rPr lang="en-GB" sz="3200" dirty="0">
                <a:solidFill>
                  <a:srgbClr val="C00000"/>
                </a:solidFill>
              </a:rPr>
              <a:t>How do you show love towards your friends?</a:t>
            </a:r>
          </a:p>
          <a:p>
            <a:endParaRPr lang="en-GB" sz="3200" dirty="0">
              <a:solidFill>
                <a:schemeClr val="accent6">
                  <a:lumMod val="50000"/>
                </a:schemeClr>
              </a:solidFill>
            </a:endParaRPr>
          </a:p>
          <a:p>
            <a:r>
              <a:rPr lang="en-GB" sz="3200" dirty="0">
                <a:solidFill>
                  <a:schemeClr val="accent6">
                    <a:lumMod val="50000"/>
                  </a:schemeClr>
                </a:solidFill>
              </a:rPr>
              <a:t>How do you show love towards everyone else at school?</a:t>
            </a:r>
          </a:p>
          <a:p>
            <a:endParaRPr lang="en-GB" sz="3200" dirty="0">
              <a:solidFill>
                <a:schemeClr val="accent6">
                  <a:lumMod val="50000"/>
                </a:schemeClr>
              </a:solidFill>
            </a:endParaRPr>
          </a:p>
          <a:p>
            <a:r>
              <a:rPr lang="en-GB" sz="3200" dirty="0">
                <a:solidFill>
                  <a:srgbClr val="C00000"/>
                </a:solidFill>
              </a:rPr>
              <a:t>How do you show love towards neighbours, and people you do not know by name?</a:t>
            </a:r>
          </a:p>
        </p:txBody>
      </p:sp>
      <p:pic>
        <p:nvPicPr>
          <p:cNvPr id="4" name="Picture 3" descr="A picture containing sitting, table, cake, white&#10;&#10;Description automatically generated">
            <a:extLst>
              <a:ext uri="{FF2B5EF4-FFF2-40B4-BE49-F238E27FC236}">
                <a16:creationId xmlns:a16="http://schemas.microsoft.com/office/drawing/2014/main" id="{ED46AC27-CF7E-4D0E-B6BD-99E49025D4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0"/>
            <a:ext cx="1860455" cy="1916832"/>
          </a:xfrm>
          <a:prstGeom prst="rect">
            <a:avLst/>
          </a:prstGeom>
        </p:spPr>
      </p:pic>
    </p:spTree>
    <p:extLst>
      <p:ext uri="{BB962C8B-B14F-4D97-AF65-F5344CB8AC3E}">
        <p14:creationId xmlns:p14="http://schemas.microsoft.com/office/powerpoint/2010/main" val="360579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C66BFB-BD50-48A9-890D-8FD517E7A377}"/>
              </a:ext>
            </a:extLst>
          </p:cNvPr>
          <p:cNvSpPr txBox="1"/>
          <p:nvPr/>
        </p:nvSpPr>
        <p:spPr>
          <a:xfrm>
            <a:off x="71500" y="-34855"/>
            <a:ext cx="8712968" cy="1569660"/>
          </a:xfrm>
          <a:prstGeom prst="rect">
            <a:avLst/>
          </a:prstGeom>
          <a:noFill/>
        </p:spPr>
        <p:txBody>
          <a:bodyPr wrap="square" rtlCol="0">
            <a:spAutoFit/>
          </a:bodyPr>
          <a:lstStyle/>
          <a:p>
            <a:r>
              <a:rPr lang="en-GB" sz="3200" dirty="0">
                <a:solidFill>
                  <a:schemeClr val="tx2">
                    <a:lumMod val="75000"/>
                  </a:schemeClr>
                </a:solidFill>
              </a:rPr>
              <a:t>Whatever we may do, God will always love us.</a:t>
            </a:r>
          </a:p>
          <a:p>
            <a:endParaRPr lang="en-GB" dirty="0"/>
          </a:p>
          <a:p>
            <a:endParaRPr lang="en-GB" dirty="0"/>
          </a:p>
          <a:p>
            <a:r>
              <a:rPr lang="en-GB" sz="2800" dirty="0"/>
              <a:t>God’s love is:</a:t>
            </a:r>
          </a:p>
        </p:txBody>
      </p:sp>
      <p:sp>
        <p:nvSpPr>
          <p:cNvPr id="3" name="TextBox 2">
            <a:extLst>
              <a:ext uri="{FF2B5EF4-FFF2-40B4-BE49-F238E27FC236}">
                <a16:creationId xmlns:a16="http://schemas.microsoft.com/office/drawing/2014/main" id="{DFB08ED7-7D0F-400D-9E04-C40972051490}"/>
              </a:ext>
            </a:extLst>
          </p:cNvPr>
          <p:cNvSpPr txBox="1"/>
          <p:nvPr/>
        </p:nvSpPr>
        <p:spPr>
          <a:xfrm>
            <a:off x="3563888" y="2708920"/>
            <a:ext cx="5328592" cy="523220"/>
          </a:xfrm>
          <a:prstGeom prst="rect">
            <a:avLst/>
          </a:prstGeom>
          <a:noFill/>
        </p:spPr>
        <p:txBody>
          <a:bodyPr wrap="square" rtlCol="0">
            <a:spAutoFit/>
          </a:bodyPr>
          <a:lstStyle/>
          <a:p>
            <a:r>
              <a:rPr lang="en-GB" sz="2800" dirty="0">
                <a:solidFill>
                  <a:srgbClr val="00B0F0"/>
                </a:solidFill>
              </a:rPr>
              <a:t>for everyone, equally</a:t>
            </a:r>
          </a:p>
        </p:txBody>
      </p:sp>
      <p:sp>
        <p:nvSpPr>
          <p:cNvPr id="4" name="TextBox 3">
            <a:extLst>
              <a:ext uri="{FF2B5EF4-FFF2-40B4-BE49-F238E27FC236}">
                <a16:creationId xmlns:a16="http://schemas.microsoft.com/office/drawing/2014/main" id="{9ED432F2-CE38-4E4A-AF6B-3AD73A7B9A1A}"/>
              </a:ext>
            </a:extLst>
          </p:cNvPr>
          <p:cNvSpPr txBox="1"/>
          <p:nvPr/>
        </p:nvSpPr>
        <p:spPr>
          <a:xfrm>
            <a:off x="1115616" y="4005064"/>
            <a:ext cx="5328592" cy="523220"/>
          </a:xfrm>
          <a:prstGeom prst="rect">
            <a:avLst/>
          </a:prstGeom>
          <a:noFill/>
        </p:spPr>
        <p:txBody>
          <a:bodyPr wrap="square" rtlCol="0">
            <a:spAutoFit/>
          </a:bodyPr>
          <a:lstStyle/>
          <a:p>
            <a:r>
              <a:rPr lang="en-GB" sz="2800" dirty="0">
                <a:solidFill>
                  <a:schemeClr val="accent6">
                    <a:lumMod val="50000"/>
                  </a:schemeClr>
                </a:solidFill>
              </a:rPr>
              <a:t>unconditional</a:t>
            </a:r>
          </a:p>
        </p:txBody>
      </p:sp>
      <p:sp>
        <p:nvSpPr>
          <p:cNvPr id="5" name="TextBox 4">
            <a:extLst>
              <a:ext uri="{FF2B5EF4-FFF2-40B4-BE49-F238E27FC236}">
                <a16:creationId xmlns:a16="http://schemas.microsoft.com/office/drawing/2014/main" id="{EBA9009C-6BB6-49BA-9696-F9CC311C7E98}"/>
              </a:ext>
            </a:extLst>
          </p:cNvPr>
          <p:cNvSpPr txBox="1"/>
          <p:nvPr/>
        </p:nvSpPr>
        <p:spPr>
          <a:xfrm>
            <a:off x="5148064" y="4869160"/>
            <a:ext cx="3744416" cy="523220"/>
          </a:xfrm>
          <a:prstGeom prst="rect">
            <a:avLst/>
          </a:prstGeom>
          <a:noFill/>
        </p:spPr>
        <p:txBody>
          <a:bodyPr wrap="square" rtlCol="0">
            <a:spAutoFit/>
          </a:bodyPr>
          <a:lstStyle/>
          <a:p>
            <a:r>
              <a:rPr lang="en-GB" sz="2800" dirty="0">
                <a:solidFill>
                  <a:schemeClr val="accent3">
                    <a:lumMod val="50000"/>
                  </a:schemeClr>
                </a:solidFill>
              </a:rPr>
              <a:t>limitless</a:t>
            </a:r>
          </a:p>
        </p:txBody>
      </p:sp>
      <p:sp>
        <p:nvSpPr>
          <p:cNvPr id="6" name="TextBox 5">
            <a:extLst>
              <a:ext uri="{FF2B5EF4-FFF2-40B4-BE49-F238E27FC236}">
                <a16:creationId xmlns:a16="http://schemas.microsoft.com/office/drawing/2014/main" id="{65717B87-588D-497C-848F-7CE99A478158}"/>
              </a:ext>
            </a:extLst>
          </p:cNvPr>
          <p:cNvSpPr txBox="1"/>
          <p:nvPr/>
        </p:nvSpPr>
        <p:spPr>
          <a:xfrm>
            <a:off x="1979712" y="6165304"/>
            <a:ext cx="4896544" cy="523220"/>
          </a:xfrm>
          <a:prstGeom prst="rect">
            <a:avLst/>
          </a:prstGeom>
          <a:noFill/>
        </p:spPr>
        <p:txBody>
          <a:bodyPr wrap="square" rtlCol="0">
            <a:spAutoFit/>
          </a:bodyPr>
          <a:lstStyle/>
          <a:p>
            <a:r>
              <a:rPr lang="en-GB" sz="2800" dirty="0">
                <a:solidFill>
                  <a:srgbClr val="C00000"/>
                </a:solidFill>
              </a:rPr>
              <a:t>everlasting</a:t>
            </a:r>
          </a:p>
        </p:txBody>
      </p:sp>
      <p:sp>
        <p:nvSpPr>
          <p:cNvPr id="7" name="TextBox 6">
            <a:extLst>
              <a:ext uri="{FF2B5EF4-FFF2-40B4-BE49-F238E27FC236}">
                <a16:creationId xmlns:a16="http://schemas.microsoft.com/office/drawing/2014/main" id="{6BB951B0-3023-4FF2-A6AD-AF056E36029B}"/>
              </a:ext>
            </a:extLst>
          </p:cNvPr>
          <p:cNvSpPr txBox="1"/>
          <p:nvPr/>
        </p:nvSpPr>
        <p:spPr>
          <a:xfrm>
            <a:off x="5004048" y="1641343"/>
            <a:ext cx="2448272" cy="523220"/>
          </a:xfrm>
          <a:prstGeom prst="rect">
            <a:avLst/>
          </a:prstGeom>
          <a:noFill/>
        </p:spPr>
        <p:txBody>
          <a:bodyPr wrap="square" rtlCol="0">
            <a:spAutoFit/>
          </a:bodyPr>
          <a:lstStyle/>
          <a:p>
            <a:r>
              <a:rPr lang="en-GB" sz="2800" dirty="0">
                <a:solidFill>
                  <a:srgbClr val="FF0000"/>
                </a:solidFill>
              </a:rPr>
              <a:t>a gift</a:t>
            </a:r>
          </a:p>
        </p:txBody>
      </p:sp>
    </p:spTree>
    <p:extLst>
      <p:ext uri="{BB962C8B-B14F-4D97-AF65-F5344CB8AC3E}">
        <p14:creationId xmlns:p14="http://schemas.microsoft.com/office/powerpoint/2010/main" val="139035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C66BFB-BD50-48A9-890D-8FD517E7A377}"/>
              </a:ext>
            </a:extLst>
          </p:cNvPr>
          <p:cNvSpPr txBox="1"/>
          <p:nvPr/>
        </p:nvSpPr>
        <p:spPr>
          <a:xfrm>
            <a:off x="71500" y="-34855"/>
            <a:ext cx="8712968" cy="800219"/>
          </a:xfrm>
          <a:prstGeom prst="rect">
            <a:avLst/>
          </a:prstGeom>
          <a:noFill/>
        </p:spPr>
        <p:txBody>
          <a:bodyPr wrap="square" rtlCol="0">
            <a:spAutoFit/>
          </a:bodyPr>
          <a:lstStyle/>
          <a:p>
            <a:endParaRPr lang="en-GB" dirty="0"/>
          </a:p>
          <a:p>
            <a:r>
              <a:rPr lang="en-GB" sz="2800" dirty="0"/>
              <a:t>God’s love is:</a:t>
            </a:r>
          </a:p>
        </p:txBody>
      </p:sp>
      <p:sp>
        <p:nvSpPr>
          <p:cNvPr id="3" name="TextBox 2">
            <a:extLst>
              <a:ext uri="{FF2B5EF4-FFF2-40B4-BE49-F238E27FC236}">
                <a16:creationId xmlns:a16="http://schemas.microsoft.com/office/drawing/2014/main" id="{DFB08ED7-7D0F-400D-9E04-C40972051490}"/>
              </a:ext>
            </a:extLst>
          </p:cNvPr>
          <p:cNvSpPr txBox="1"/>
          <p:nvPr/>
        </p:nvSpPr>
        <p:spPr>
          <a:xfrm>
            <a:off x="3461896" y="1574265"/>
            <a:ext cx="5328592" cy="523220"/>
          </a:xfrm>
          <a:prstGeom prst="rect">
            <a:avLst/>
          </a:prstGeom>
          <a:noFill/>
        </p:spPr>
        <p:txBody>
          <a:bodyPr wrap="square" rtlCol="0">
            <a:spAutoFit/>
          </a:bodyPr>
          <a:lstStyle/>
          <a:p>
            <a:r>
              <a:rPr lang="en-GB" sz="2800" dirty="0">
                <a:solidFill>
                  <a:srgbClr val="00B0F0"/>
                </a:solidFill>
              </a:rPr>
              <a:t>for everyone, equally</a:t>
            </a:r>
          </a:p>
        </p:txBody>
      </p:sp>
      <p:sp>
        <p:nvSpPr>
          <p:cNvPr id="4" name="TextBox 3">
            <a:extLst>
              <a:ext uri="{FF2B5EF4-FFF2-40B4-BE49-F238E27FC236}">
                <a16:creationId xmlns:a16="http://schemas.microsoft.com/office/drawing/2014/main" id="{9ED432F2-CE38-4E4A-AF6B-3AD73A7B9A1A}"/>
              </a:ext>
            </a:extLst>
          </p:cNvPr>
          <p:cNvSpPr txBox="1"/>
          <p:nvPr/>
        </p:nvSpPr>
        <p:spPr>
          <a:xfrm>
            <a:off x="611560" y="2582605"/>
            <a:ext cx="5328592" cy="523220"/>
          </a:xfrm>
          <a:prstGeom prst="rect">
            <a:avLst/>
          </a:prstGeom>
          <a:noFill/>
        </p:spPr>
        <p:txBody>
          <a:bodyPr wrap="square" rtlCol="0">
            <a:spAutoFit/>
          </a:bodyPr>
          <a:lstStyle/>
          <a:p>
            <a:r>
              <a:rPr lang="en-GB" sz="2800" dirty="0">
                <a:solidFill>
                  <a:schemeClr val="accent6">
                    <a:lumMod val="50000"/>
                  </a:schemeClr>
                </a:solidFill>
              </a:rPr>
              <a:t>unconditional</a:t>
            </a:r>
          </a:p>
        </p:txBody>
      </p:sp>
      <p:sp>
        <p:nvSpPr>
          <p:cNvPr id="5" name="TextBox 4">
            <a:extLst>
              <a:ext uri="{FF2B5EF4-FFF2-40B4-BE49-F238E27FC236}">
                <a16:creationId xmlns:a16="http://schemas.microsoft.com/office/drawing/2014/main" id="{EBA9009C-6BB6-49BA-9696-F9CC311C7E98}"/>
              </a:ext>
            </a:extLst>
          </p:cNvPr>
          <p:cNvSpPr txBox="1"/>
          <p:nvPr/>
        </p:nvSpPr>
        <p:spPr>
          <a:xfrm>
            <a:off x="5508104" y="3098280"/>
            <a:ext cx="3744416" cy="523220"/>
          </a:xfrm>
          <a:prstGeom prst="rect">
            <a:avLst/>
          </a:prstGeom>
          <a:noFill/>
        </p:spPr>
        <p:txBody>
          <a:bodyPr wrap="square" rtlCol="0">
            <a:spAutoFit/>
          </a:bodyPr>
          <a:lstStyle/>
          <a:p>
            <a:r>
              <a:rPr lang="en-GB" sz="2800" dirty="0">
                <a:solidFill>
                  <a:schemeClr val="accent3">
                    <a:lumMod val="50000"/>
                  </a:schemeClr>
                </a:solidFill>
              </a:rPr>
              <a:t>limitless</a:t>
            </a:r>
          </a:p>
        </p:txBody>
      </p:sp>
      <p:sp>
        <p:nvSpPr>
          <p:cNvPr id="6" name="TextBox 5">
            <a:extLst>
              <a:ext uri="{FF2B5EF4-FFF2-40B4-BE49-F238E27FC236}">
                <a16:creationId xmlns:a16="http://schemas.microsoft.com/office/drawing/2014/main" id="{65717B87-588D-497C-848F-7CE99A478158}"/>
              </a:ext>
            </a:extLst>
          </p:cNvPr>
          <p:cNvSpPr txBox="1"/>
          <p:nvPr/>
        </p:nvSpPr>
        <p:spPr>
          <a:xfrm>
            <a:off x="1229648" y="4137175"/>
            <a:ext cx="4896544" cy="523220"/>
          </a:xfrm>
          <a:prstGeom prst="rect">
            <a:avLst/>
          </a:prstGeom>
          <a:noFill/>
        </p:spPr>
        <p:txBody>
          <a:bodyPr wrap="square" rtlCol="0">
            <a:spAutoFit/>
          </a:bodyPr>
          <a:lstStyle/>
          <a:p>
            <a:r>
              <a:rPr lang="en-GB" sz="2800" dirty="0">
                <a:solidFill>
                  <a:srgbClr val="C00000"/>
                </a:solidFill>
              </a:rPr>
              <a:t>everlasting</a:t>
            </a:r>
          </a:p>
        </p:txBody>
      </p:sp>
      <p:sp>
        <p:nvSpPr>
          <p:cNvPr id="7" name="TextBox 6">
            <a:extLst>
              <a:ext uri="{FF2B5EF4-FFF2-40B4-BE49-F238E27FC236}">
                <a16:creationId xmlns:a16="http://schemas.microsoft.com/office/drawing/2014/main" id="{6BB951B0-3023-4FF2-A6AD-AF056E36029B}"/>
              </a:ext>
            </a:extLst>
          </p:cNvPr>
          <p:cNvSpPr txBox="1"/>
          <p:nvPr/>
        </p:nvSpPr>
        <p:spPr>
          <a:xfrm>
            <a:off x="4860032" y="503754"/>
            <a:ext cx="2448272" cy="523220"/>
          </a:xfrm>
          <a:prstGeom prst="rect">
            <a:avLst/>
          </a:prstGeom>
          <a:noFill/>
        </p:spPr>
        <p:txBody>
          <a:bodyPr wrap="square" rtlCol="0">
            <a:spAutoFit/>
          </a:bodyPr>
          <a:lstStyle/>
          <a:p>
            <a:r>
              <a:rPr lang="en-GB" sz="2800" dirty="0">
                <a:solidFill>
                  <a:srgbClr val="FF0000"/>
                </a:solidFill>
              </a:rPr>
              <a:t>a gift</a:t>
            </a:r>
          </a:p>
        </p:txBody>
      </p:sp>
      <p:sp>
        <p:nvSpPr>
          <p:cNvPr id="8" name="TextBox 7">
            <a:extLst>
              <a:ext uri="{FF2B5EF4-FFF2-40B4-BE49-F238E27FC236}">
                <a16:creationId xmlns:a16="http://schemas.microsoft.com/office/drawing/2014/main" id="{0F42DD6D-4CFD-435C-A4AF-F8297CC51524}"/>
              </a:ext>
            </a:extLst>
          </p:cNvPr>
          <p:cNvSpPr txBox="1"/>
          <p:nvPr/>
        </p:nvSpPr>
        <p:spPr>
          <a:xfrm>
            <a:off x="183794" y="6092636"/>
            <a:ext cx="8712968" cy="523220"/>
          </a:xfrm>
          <a:prstGeom prst="rect">
            <a:avLst/>
          </a:prstGeom>
          <a:noFill/>
        </p:spPr>
        <p:txBody>
          <a:bodyPr wrap="square" rtlCol="0">
            <a:spAutoFit/>
          </a:bodyPr>
          <a:lstStyle/>
          <a:p>
            <a:r>
              <a:rPr lang="en-GB" sz="2800" dirty="0"/>
              <a:t>Let’s explore each of these …</a:t>
            </a:r>
          </a:p>
        </p:txBody>
      </p:sp>
    </p:spTree>
    <p:extLst>
      <p:ext uri="{BB962C8B-B14F-4D97-AF65-F5344CB8AC3E}">
        <p14:creationId xmlns:p14="http://schemas.microsoft.com/office/powerpoint/2010/main" val="204937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709</Words>
  <Application>Microsoft Office PowerPoint</Application>
  <PresentationFormat>On-screen Show (4:3)</PresentationFormat>
  <Paragraphs>91</Paragraphs>
  <Slides>19</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Nova</vt:lpstr>
      <vt:lpstr>Calibri</vt:lpstr>
      <vt:lpstr>Comic Sans MS</vt:lpstr>
      <vt:lpstr>Office Theme</vt:lpstr>
      <vt:lpstr>  Collective Worship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 a prayer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Notre Dame Prep School Collective Worship</dc:title>
  <dc:creator>Michael George</dc:creator>
  <cp:lastModifiedBy>admin3</cp:lastModifiedBy>
  <cp:revision>62</cp:revision>
  <dcterms:created xsi:type="dcterms:W3CDTF">2020-04-28T11:04:51Z</dcterms:created>
  <dcterms:modified xsi:type="dcterms:W3CDTF">2020-06-05T10:06:02Z</dcterms:modified>
</cp:coreProperties>
</file>