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</p:sldMasterIdLst>
  <p:notesMasterIdLst>
    <p:notesMasterId r:id="rId16"/>
  </p:notesMasterIdLst>
  <p:sldIdLst>
    <p:sldId id="271" r:id="rId6"/>
    <p:sldId id="412" r:id="rId7"/>
    <p:sldId id="413" r:id="rId8"/>
    <p:sldId id="414" r:id="rId9"/>
    <p:sldId id="415" r:id="rId10"/>
    <p:sldId id="416" r:id="rId11"/>
    <p:sldId id="417" r:id="rId12"/>
    <p:sldId id="418" r:id="rId13"/>
    <p:sldId id="419" r:id="rId14"/>
    <p:sldId id="420" r:id="rId1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FD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4489" autoAdjust="0"/>
  </p:normalViewPr>
  <p:slideViewPr>
    <p:cSldViewPr snapToGrid="0" showGuides="1">
      <p:cViewPr varScale="1">
        <p:scale>
          <a:sx n="70" d="100"/>
          <a:sy n="70" d="100"/>
        </p:scale>
        <p:origin x="1242" y="78"/>
      </p:cViewPr>
      <p:guideLst>
        <p:guide orient="horz" pos="2409"/>
        <p:guide pos="3165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11AF-8457-4785-B190-D31CD4FDE7A1}" type="datetimeFigureOut">
              <a:rPr lang="en-GB" smtClean="0"/>
              <a:t>07/06/2020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1FB06-1D9B-4317-BE37-4218AB785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5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415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138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898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41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886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503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253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62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810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17" y="104674"/>
            <a:ext cx="958007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46053" y="6520171"/>
            <a:ext cx="2475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© White</a:t>
            </a:r>
            <a:r>
              <a:rPr lang="en-GB" sz="1200" baseline="0" dirty="0" smtClean="0"/>
              <a:t> Rose Maths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179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391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194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1" y="0"/>
            <a:ext cx="9906001" cy="1695450"/>
          </a:xfrm>
          <a:prstGeom prst="rect">
            <a:avLst/>
          </a:prstGeom>
          <a:solidFill>
            <a:srgbClr val="00929F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4"/>
          <p:cNvSpPr/>
          <p:nvPr userDrawn="1"/>
        </p:nvSpPr>
        <p:spPr>
          <a:xfrm>
            <a:off x="-495301" y="1163488"/>
            <a:ext cx="10896600" cy="695325"/>
          </a:xfrm>
          <a:custGeom>
            <a:avLst/>
            <a:gdLst>
              <a:gd name="connsiteX0" fmla="*/ 0 w 10536072"/>
              <a:gd name="connsiteY0" fmla="*/ 122830 h 648269"/>
              <a:gd name="connsiteX1" fmla="*/ 10536072 w 10536072"/>
              <a:gd name="connsiteY1" fmla="*/ 0 h 648269"/>
              <a:gd name="connsiteX2" fmla="*/ 10522424 w 10536072"/>
              <a:gd name="connsiteY2" fmla="*/ 580030 h 648269"/>
              <a:gd name="connsiteX3" fmla="*/ 6824 w 10536072"/>
              <a:gd name="connsiteY3" fmla="*/ 648269 h 648269"/>
              <a:gd name="connsiteX4" fmla="*/ 0 w 10536072"/>
              <a:gd name="connsiteY4" fmla="*/ 122830 h 648269"/>
              <a:gd name="connsiteX0" fmla="*/ 88752 w 10529289"/>
              <a:gd name="connsiteY0" fmla="*/ 107912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107912 h 648269"/>
              <a:gd name="connsiteX0" fmla="*/ 88752 w 10529289"/>
              <a:gd name="connsiteY0" fmla="*/ 70619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70619 h 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9289" h="648269">
                <a:moveTo>
                  <a:pt x="88752" y="70619"/>
                </a:moveTo>
                <a:lnTo>
                  <a:pt x="10529289" y="0"/>
                </a:lnTo>
                <a:lnTo>
                  <a:pt x="10515641" y="580030"/>
                </a:lnTo>
                <a:lnTo>
                  <a:pt x="41" y="648269"/>
                </a:lnTo>
                <a:cubicBezTo>
                  <a:pt x="-2234" y="473123"/>
                  <a:pt x="91027" y="245765"/>
                  <a:pt x="88752" y="70619"/>
                </a:cubicBezTo>
                <a:close/>
              </a:path>
            </a:pathLst>
          </a:custGeom>
          <a:solidFill>
            <a:srgbClr val="1D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Freeform: Shape 23"/>
          <p:cNvSpPr/>
          <p:nvPr userDrawn="1"/>
        </p:nvSpPr>
        <p:spPr>
          <a:xfrm>
            <a:off x="-495301" y="642767"/>
            <a:ext cx="5587365" cy="722630"/>
          </a:xfrm>
          <a:custGeom>
            <a:avLst/>
            <a:gdLst>
              <a:gd name="connsiteX0" fmla="*/ 27296 w 4189863"/>
              <a:gd name="connsiteY0" fmla="*/ 47767 h 689212"/>
              <a:gd name="connsiteX1" fmla="*/ 4060209 w 4189863"/>
              <a:gd name="connsiteY1" fmla="*/ 0 h 689212"/>
              <a:gd name="connsiteX2" fmla="*/ 4189863 w 4189863"/>
              <a:gd name="connsiteY2" fmla="*/ 689212 h 689212"/>
              <a:gd name="connsiteX3" fmla="*/ 0 w 4189863"/>
              <a:gd name="connsiteY3" fmla="*/ 627797 h 689212"/>
              <a:gd name="connsiteX4" fmla="*/ 27296 w 4189863"/>
              <a:gd name="connsiteY4" fmla="*/ 47767 h 6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63" h="689212">
                <a:moveTo>
                  <a:pt x="27296" y="47767"/>
                </a:moveTo>
                <a:lnTo>
                  <a:pt x="4060209" y="0"/>
                </a:lnTo>
                <a:lnTo>
                  <a:pt x="4189863" y="689212"/>
                </a:lnTo>
                <a:lnTo>
                  <a:pt x="0" y="627797"/>
                </a:lnTo>
                <a:lnTo>
                  <a:pt x="27296" y="47767"/>
                </a:lnTo>
                <a:close/>
              </a:path>
            </a:pathLst>
          </a:custGeom>
          <a:solidFill>
            <a:srgbClr val="00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>
            <p:extLst/>
          </p:nvPr>
        </p:nvGraphicFramePr>
        <p:xfrm>
          <a:off x="23432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xmlns="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xmlns="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046722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169929" y="1311240"/>
            <a:ext cx="405463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rgbClr val="FFFFFF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and Problem Solving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/>
          </p:nvPr>
        </p:nvGraphicFramePr>
        <p:xfrm>
          <a:off x="509206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xmlns="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xmlns="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0467227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8" t="20592" r="19588" b="20728"/>
          <a:stretch/>
        </p:blipFill>
        <p:spPr bwMode="auto">
          <a:xfrm>
            <a:off x="-21601" y="1"/>
            <a:ext cx="99276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6028"/>
          <a:stretch/>
        </p:blipFill>
        <p:spPr>
          <a:xfrm>
            <a:off x="-21642" y="507002"/>
            <a:ext cx="9393978" cy="59197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/>
          <a:srcRect l="24625"/>
          <a:stretch/>
        </p:blipFill>
        <p:spPr>
          <a:xfrm>
            <a:off x="815048" y="2516983"/>
            <a:ext cx="8105482" cy="1799955"/>
          </a:xfrm>
          <a:prstGeom prst="rect">
            <a:avLst/>
          </a:prstGeom>
        </p:spPr>
      </p:pic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643704" y="2552120"/>
            <a:ext cx="3930163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</a:t>
            </a:r>
            <a:r>
              <a:rPr lang="en-GB" altLang="en-US" sz="2400" dirty="0">
                <a:solidFill>
                  <a:srgbClr val="FFFF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kumimoji="0" lang="en-GB" alt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Summer - Block 5</a:t>
            </a:r>
            <a:endParaRPr kumimoji="0" lang="en-GB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2723914" y="3288325"/>
            <a:ext cx="6116406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4400" noProof="0" dirty="0" smtClean="0">
                <a:solidFill>
                  <a:srgbClr val="FFFFFF"/>
                </a:solidFill>
                <a:latin typeface="Gill Sans MT" panose="020B0502020104020203" pitchFamily="34" charset="0"/>
                <a:cs typeface="Times New Roman" panose="02020603050405020304" pitchFamily="18" charset="0"/>
              </a:rPr>
              <a:t>Volume</a:t>
            </a:r>
            <a:endParaRPr kumimoji="0" lang="en-GB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76" y="2105876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4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Give children a container.</a:t>
            </a: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Using rice/water and a different container e.g. cups, discuss how many cups of rice/water we will need to fill the containers.</a:t>
            </a: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Link this to the capacity of the containers.</a:t>
            </a:r>
          </a:p>
        </p:txBody>
      </p:sp>
    </p:spTree>
    <p:extLst>
      <p:ext uri="{BB962C8B-B14F-4D97-AF65-F5344CB8AC3E}">
        <p14:creationId xmlns:p14="http://schemas.microsoft.com/office/powerpoint/2010/main" val="203575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possible ways can you make a cuboid that has a volume of 12cm³?</a:t>
            </a:r>
            <a:r>
              <a:rPr lang="en-GB" sz="2800" baseline="30000" dirty="0">
                <a:solidFill>
                  <a:prstClr val="black"/>
                </a:solidFill>
                <a:latin typeface="Gill Sans MT" panose="020B0502020104020203" pitchFamily="34" charset="0"/>
              </a:rPr>
              <a:t>     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1854" y="6006637"/>
            <a:ext cx="1103146" cy="10270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724" y="3347342"/>
            <a:ext cx="1625195" cy="15131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8545" y="4385977"/>
            <a:ext cx="1625195" cy="15131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875" y="3878606"/>
            <a:ext cx="1625195" cy="15131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875" y="3372553"/>
            <a:ext cx="1625195" cy="15131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65" y="1688116"/>
            <a:ext cx="1625195" cy="15131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344" y="1710280"/>
            <a:ext cx="1625195" cy="151311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6262" y="1738252"/>
            <a:ext cx="1625195" cy="15131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9341" y="1765611"/>
            <a:ext cx="1625195" cy="151311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0919" y="1792219"/>
            <a:ext cx="1625195" cy="151311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998" y="1814383"/>
            <a:ext cx="1625195" cy="151311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5916" y="1842355"/>
            <a:ext cx="1625195" cy="151311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8995" y="1869714"/>
            <a:ext cx="1625195" cy="151311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3099" y="1895847"/>
            <a:ext cx="1625195" cy="151311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6178" y="1918011"/>
            <a:ext cx="1625195" cy="151311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8096" y="1945983"/>
            <a:ext cx="1625195" cy="151311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1175" y="1973342"/>
            <a:ext cx="1625195" cy="151311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65" y="4466165"/>
            <a:ext cx="1625195" cy="151311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344" y="4493524"/>
            <a:ext cx="1625195" cy="151311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9595" y="3958794"/>
            <a:ext cx="1625195" cy="151311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674" y="3986153"/>
            <a:ext cx="1625195" cy="151311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9595" y="3452741"/>
            <a:ext cx="1625195" cy="151311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674" y="3480100"/>
            <a:ext cx="1625195" cy="151311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5237" y="4441120"/>
            <a:ext cx="1625195" cy="151311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7155" y="4469092"/>
            <a:ext cx="1625195" cy="151311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2420" y="4495484"/>
            <a:ext cx="1625195" cy="151311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4338" y="4523456"/>
            <a:ext cx="1625195" cy="151311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5237" y="3935820"/>
            <a:ext cx="1625195" cy="151311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7155" y="3963792"/>
            <a:ext cx="1625195" cy="151311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2420" y="3990184"/>
            <a:ext cx="1625195" cy="151311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4338" y="4018156"/>
            <a:ext cx="1625195" cy="1513113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5237" y="3431124"/>
            <a:ext cx="1625195" cy="151311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7155" y="3459096"/>
            <a:ext cx="1625195" cy="151311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2420" y="3485488"/>
            <a:ext cx="1625195" cy="151311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4338" y="3513460"/>
            <a:ext cx="1625195" cy="151311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699" y="134219"/>
            <a:ext cx="1625195" cy="151311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8803" y="160352"/>
            <a:ext cx="1625195" cy="151311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1882" y="182516"/>
            <a:ext cx="1625195" cy="151311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3800" y="210488"/>
            <a:ext cx="1625195" cy="1513113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6879" y="237847"/>
            <a:ext cx="1625195" cy="151311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1987" y="266122"/>
            <a:ext cx="1625195" cy="151311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767" y="245749"/>
            <a:ext cx="1625195" cy="1513113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871" y="271882"/>
            <a:ext cx="1625195" cy="1513113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6950" y="294046"/>
            <a:ext cx="1625195" cy="1513113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868" y="322018"/>
            <a:ext cx="1625195" cy="1513113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1947" y="364367"/>
            <a:ext cx="1625195" cy="1513113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7055" y="392642"/>
            <a:ext cx="1625195" cy="151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34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My shape is made up of 10 centimetre cubes.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 height and length are the same size.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could my shape look like?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Create your own shape and write some clues for a partner.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961" y="3166109"/>
            <a:ext cx="1103146" cy="1027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40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Shape A has a height of 12 cm. Shape B has a height of 4 cm. </a:t>
            </a: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Dora says Shape A must have a greater volume. 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Is she correct? Explain your answer.</a:t>
            </a:r>
          </a:p>
        </p:txBody>
      </p:sp>
    </p:spTree>
    <p:extLst>
      <p:ext uri="{BB962C8B-B14F-4D97-AF65-F5344CB8AC3E}">
        <p14:creationId xmlns:p14="http://schemas.microsoft.com/office/powerpoint/2010/main" val="336039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Amir, Whitney and Mo all build a shape using cubes. </a:t>
            </a: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Mo has lost his shape, but knows that it’s volume was greater than Whitney’s, but less than Amir’s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      Amir’s			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                      Whitney’s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What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could the volume of Mo’s shape be?</a:t>
            </a:r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783767" y="3111119"/>
            <a:ext cx="3856835" cy="208456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5201254" y="3525968"/>
            <a:ext cx="2956820" cy="14845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71658">
            <a:off x="9982263" y="1650176"/>
            <a:ext cx="1412864" cy="13154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4463" y="3393134"/>
            <a:ext cx="1224096" cy="113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08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Eva has built this solid: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Tommy has built this solid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: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Eva thinks that her shape must have the greatest volume because it is taller.</a:t>
            </a: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 you agree?</a:t>
            </a: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your answer.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116" y="1868965"/>
            <a:ext cx="1371719" cy="12802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315" y="1890989"/>
            <a:ext cx="1371719" cy="12802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474" y="1957891"/>
            <a:ext cx="1371719" cy="12802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600" y="1978912"/>
            <a:ext cx="1371719" cy="12802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021" y="2046774"/>
            <a:ext cx="1371719" cy="128027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147" y="2067795"/>
            <a:ext cx="1371719" cy="12802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189" y="1437024"/>
            <a:ext cx="1371719" cy="12802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315" y="1458045"/>
            <a:ext cx="1371719" cy="128027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772" y="1027470"/>
            <a:ext cx="1371719" cy="128027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298" y="593629"/>
            <a:ext cx="1371719" cy="128027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956" y="3511993"/>
            <a:ext cx="1371719" cy="128027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325" y="3534706"/>
            <a:ext cx="1371719" cy="128027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524" y="3556730"/>
            <a:ext cx="1371719" cy="128027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723" y="3574048"/>
            <a:ext cx="1371719" cy="128027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922" y="3596072"/>
            <a:ext cx="1371719" cy="128027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241" y="3599916"/>
            <a:ext cx="1371719" cy="128027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610" y="3622629"/>
            <a:ext cx="1371719" cy="128027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809" y="3644653"/>
            <a:ext cx="1371719" cy="128027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008" y="3661971"/>
            <a:ext cx="1371719" cy="128027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207" y="3683995"/>
            <a:ext cx="1371719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19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Each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of the cubes have a volume of 1 m</a:t>
            </a:r>
            <a:r>
              <a:rPr lang="en-GB" sz="2800" baseline="30000" dirty="0">
                <a:solidFill>
                  <a:prstClr val="black"/>
                </a:solidFill>
                <a:latin typeface="Gill Sans MT" panose="020B0502020104020203" pitchFamily="34" charset="0"/>
              </a:rPr>
              <a:t>3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 volume of the whole shape is between 64 m</a:t>
            </a:r>
            <a:r>
              <a:rPr lang="en-GB" sz="2800" baseline="30000" dirty="0">
                <a:solidFill>
                  <a:prstClr val="black"/>
                </a:solidFill>
                <a:latin typeface="Gill Sans MT" panose="020B0502020104020203" pitchFamily="34" charset="0"/>
              </a:rPr>
              <a:t>3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 and 96 m</a:t>
            </a:r>
            <a:r>
              <a:rPr lang="en-GB" sz="2800" baseline="30000" dirty="0">
                <a:solidFill>
                  <a:prstClr val="black"/>
                </a:solidFill>
                <a:latin typeface="Gill Sans MT" panose="020B0502020104020203" pitchFamily="34" charset="0"/>
              </a:rPr>
              <a:t>3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could the shape look like?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253" y="2410509"/>
            <a:ext cx="1371719" cy="12802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622" y="2433222"/>
            <a:ext cx="1371719" cy="12802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821" y="2455246"/>
            <a:ext cx="1371719" cy="12802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020" y="2472564"/>
            <a:ext cx="1371719" cy="12802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219" y="2494588"/>
            <a:ext cx="1371719" cy="128027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538" y="2498432"/>
            <a:ext cx="1371719" cy="12802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907" y="2521145"/>
            <a:ext cx="1371719" cy="12802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106" y="2543169"/>
            <a:ext cx="1371719" cy="128027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305" y="2560487"/>
            <a:ext cx="1371719" cy="128027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504" y="2582511"/>
            <a:ext cx="1371719" cy="128027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957" y="2589534"/>
            <a:ext cx="1371719" cy="128027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326" y="2612247"/>
            <a:ext cx="1371719" cy="128027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525" y="2634271"/>
            <a:ext cx="1371719" cy="128027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724" y="2651589"/>
            <a:ext cx="1371719" cy="128027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923" y="2673613"/>
            <a:ext cx="1371719" cy="128027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588" y="2516811"/>
            <a:ext cx="1371719" cy="128027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873" y="2604734"/>
            <a:ext cx="1371719" cy="128027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292" y="2695836"/>
            <a:ext cx="1371719" cy="128027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188" y="1979567"/>
            <a:ext cx="1371719" cy="128027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557" y="2002280"/>
            <a:ext cx="1371719" cy="128027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756" y="2024304"/>
            <a:ext cx="1371719" cy="128027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955" y="2041622"/>
            <a:ext cx="1371719" cy="128027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154" y="2063646"/>
            <a:ext cx="1371719" cy="128027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473" y="2067490"/>
            <a:ext cx="1371719" cy="128027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842" y="2090203"/>
            <a:ext cx="1371719" cy="128027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041" y="2112227"/>
            <a:ext cx="1371719" cy="128027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240" y="2129545"/>
            <a:ext cx="1371719" cy="128027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439" y="2151569"/>
            <a:ext cx="1371719" cy="128027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892" y="2158592"/>
            <a:ext cx="1371719" cy="128027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261" y="2181305"/>
            <a:ext cx="1371719" cy="128027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460" y="2203329"/>
            <a:ext cx="1371719" cy="128027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659" y="2220647"/>
            <a:ext cx="1371719" cy="128027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858" y="2242671"/>
            <a:ext cx="1371719" cy="128027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523" y="2085869"/>
            <a:ext cx="1371719" cy="128027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808" y="2173792"/>
            <a:ext cx="1371719" cy="128027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227" y="2264894"/>
            <a:ext cx="1371719" cy="128027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930" y="1548720"/>
            <a:ext cx="1371719" cy="128027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299" y="1571433"/>
            <a:ext cx="1371719" cy="128027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498" y="1593457"/>
            <a:ext cx="1371719" cy="128027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97" y="1610775"/>
            <a:ext cx="1371719" cy="128027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896" y="1632799"/>
            <a:ext cx="1371719" cy="128027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215" y="1636643"/>
            <a:ext cx="1371719" cy="128027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584" y="1659356"/>
            <a:ext cx="1371719" cy="1280271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783" y="1681380"/>
            <a:ext cx="1371719" cy="1280271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982" y="1698698"/>
            <a:ext cx="1371719" cy="1280271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181" y="1720722"/>
            <a:ext cx="1371719" cy="128027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634" y="1727745"/>
            <a:ext cx="1371719" cy="1280271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003" y="1750458"/>
            <a:ext cx="1371719" cy="128027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202" y="1772482"/>
            <a:ext cx="1371719" cy="1280271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401" y="1789800"/>
            <a:ext cx="1371719" cy="1280271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600" y="1811824"/>
            <a:ext cx="1371719" cy="1280271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265" y="1655022"/>
            <a:ext cx="1371719" cy="1280271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550" y="1742945"/>
            <a:ext cx="1371719" cy="1280271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9969" y="1834047"/>
            <a:ext cx="1371719" cy="1280271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865" y="1117778"/>
            <a:ext cx="1371719" cy="1280271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234" y="1140491"/>
            <a:ext cx="1371719" cy="1280271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433" y="1162515"/>
            <a:ext cx="1371719" cy="1280271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632" y="1179833"/>
            <a:ext cx="1371719" cy="1280271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831" y="1201857"/>
            <a:ext cx="1371719" cy="1280271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150" y="1205701"/>
            <a:ext cx="1371719" cy="1280271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519" y="1228414"/>
            <a:ext cx="1371719" cy="1280271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718" y="1250438"/>
            <a:ext cx="1371719" cy="1280271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917" y="1267756"/>
            <a:ext cx="1371719" cy="1280271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116" y="1289780"/>
            <a:ext cx="1371719" cy="1280271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569" y="1296803"/>
            <a:ext cx="1371719" cy="1280271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938" y="1319516"/>
            <a:ext cx="1371719" cy="1280271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137" y="1341540"/>
            <a:ext cx="1371719" cy="1280271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336" y="1358858"/>
            <a:ext cx="1371719" cy="1280271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535" y="1380882"/>
            <a:ext cx="1371719" cy="1280271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200" y="1224080"/>
            <a:ext cx="1371719" cy="1280271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485" y="1312003"/>
            <a:ext cx="1371719" cy="1280271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904" y="1403105"/>
            <a:ext cx="1371719" cy="1280271"/>
          </a:xfrm>
          <a:prstGeom prst="rect">
            <a:avLst/>
          </a:prstGeom>
        </p:spPr>
      </p:pic>
      <p:sp>
        <p:nvSpPr>
          <p:cNvPr id="77" name="Explosion 2 76"/>
          <p:cNvSpPr/>
          <p:nvPr/>
        </p:nvSpPr>
        <p:spPr>
          <a:xfrm>
            <a:off x="3686821" y="271907"/>
            <a:ext cx="3255284" cy="4344880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78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Jack is using cubes to estimate the volume of his money box.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He says the volume will be 20 cm</a:t>
            </a:r>
            <a:r>
              <a:rPr lang="en-GB" sz="2800" baseline="30000" dirty="0">
                <a:solidFill>
                  <a:prstClr val="black"/>
                </a:solidFill>
                <a:latin typeface="Gill Sans MT" panose="020B0502020104020203" pitchFamily="34" charset="0"/>
              </a:rPr>
              <a:t>3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0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 you agree with Jack?</a:t>
            </a: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your answer.</a:t>
            </a:r>
          </a:p>
          <a:p>
            <a:endParaRPr lang="en-GB" sz="20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would the approximate volume of the money box be?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62" t="28600" r="22575" b="19885"/>
          <a:stretch/>
        </p:blipFill>
        <p:spPr>
          <a:xfrm>
            <a:off x="3800929" y="1187087"/>
            <a:ext cx="3924300" cy="26889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333" y="2653914"/>
            <a:ext cx="1371719" cy="12802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9357933">
            <a:off x="4414149" y="2305175"/>
            <a:ext cx="1777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Bariol Regular" panose="02000506040000020003" pitchFamily="2" charset="0"/>
              </a:rPr>
              <a:t>MONEY</a:t>
            </a:r>
            <a:endParaRPr lang="en-GB" sz="3200" b="1" dirty="0">
              <a:solidFill>
                <a:schemeClr val="bg1"/>
              </a:solidFill>
              <a:latin typeface="Bariol Regular" panose="02000506040000020003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702" y="2676627"/>
            <a:ext cx="1371719" cy="12802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901" y="2698651"/>
            <a:ext cx="1371719" cy="128027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100" y="2721720"/>
            <a:ext cx="1371719" cy="12802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050" y="2743089"/>
            <a:ext cx="1371719" cy="12802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620" y="2227690"/>
            <a:ext cx="1371719" cy="128027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807" y="1797115"/>
            <a:ext cx="1371719" cy="128027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333" y="1363274"/>
            <a:ext cx="1371719" cy="1280271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 rot="202904">
            <a:off x="5511411" y="1619301"/>
            <a:ext cx="516416" cy="65313"/>
          </a:xfrm>
          <a:prstGeom prst="roundRect">
            <a:avLst/>
          </a:prstGeom>
          <a:solidFill>
            <a:srgbClr val="11111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10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Give children a container.</a:t>
            </a: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Using rice, water and cotton wool balls, can children estimate how much of each they will need to fill it?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Discuss what is the same and what is different.</a:t>
            </a: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Will everyone have the same amount of cotton wool? </a:t>
            </a: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Will everyone have the same amount of rice? </a:t>
            </a: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Will everyone have the same amount of water?</a:t>
            </a:r>
          </a:p>
        </p:txBody>
      </p:sp>
    </p:spTree>
    <p:extLst>
      <p:ext uri="{BB962C8B-B14F-4D97-AF65-F5344CB8AC3E}">
        <p14:creationId xmlns:p14="http://schemas.microsoft.com/office/powerpoint/2010/main" val="44155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BA110A-F0D6-4815-A530-12842E058620}" vid="{DBCC5AE0-762A-486A-A91B-EF3AE4503D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6" ma:contentTypeDescription="Create a new document." ma:contentTypeScope="" ma:versionID="2245d72f9f22c961ac9c11b4021a29a4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c713bd9f538da43dbf4536b41f92027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33C0BC-C241-46AF-963C-CBDED36083B0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79A85AF-D0F0-4964-95F2-C3766E354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4A12B6-53FC-4652-B09C-9D089BA126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1969</TotalTime>
  <Words>363</Words>
  <Application>Microsoft Office PowerPoint</Application>
  <PresentationFormat>A4 Paper (210x297 mm)</PresentationFormat>
  <Paragraphs>96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Bariol Regular</vt:lpstr>
      <vt:lpstr>Calibri</vt:lpstr>
      <vt:lpstr>Calibri Light</vt:lpstr>
      <vt:lpstr>Gill Sans MT</vt:lpstr>
      <vt:lpstr>Times New Roman</vt:lpstr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Brown</dc:creator>
  <cp:lastModifiedBy>Adam Joice</cp:lastModifiedBy>
  <cp:revision>97</cp:revision>
  <dcterms:created xsi:type="dcterms:W3CDTF">2019-02-04T08:17:32Z</dcterms:created>
  <dcterms:modified xsi:type="dcterms:W3CDTF">2020-06-07T09:09:25Z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