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  <p:sldMasterId id="2147483651" r:id="rId2"/>
  </p:sldMasterIdLst>
  <p:notesMasterIdLst>
    <p:notesMasterId r:id="rId16"/>
  </p:notesMasterIdLst>
  <p:sldIdLst>
    <p:sldId id="256" r:id="rId3"/>
    <p:sldId id="257" r:id="rId4"/>
    <p:sldId id="263" r:id="rId5"/>
    <p:sldId id="258" r:id="rId6"/>
    <p:sldId id="264" r:id="rId7"/>
    <p:sldId id="259" r:id="rId8"/>
    <p:sldId id="265" r:id="rId9"/>
    <p:sldId id="260" r:id="rId10"/>
    <p:sldId id="266" r:id="rId11"/>
    <p:sldId id="261" r:id="rId12"/>
    <p:sldId id="267" r:id="rId13"/>
    <p:sldId id="262" r:id="rId14"/>
    <p:sldId id="268" r:id="rId15"/>
  </p:sldIdLst>
  <p:sldSz cx="9144000" cy="6858000" type="screen4x3"/>
  <p:notesSz cx="6858000" cy="9144000"/>
  <p:embeddedFontLst>
    <p:embeddedFont>
      <p:font typeface="Quattrocento Sans" panose="020B0604020202020204" charset="0"/>
      <p:regular r:id="rId17"/>
      <p:bold r:id="rId18"/>
      <p:italic r:id="rId19"/>
      <p:boldItalic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4-24T10:01:43.071"/>
    </inkml:context>
    <inkml:brush xml:id="br0">
      <inkml:brushProperty name="width" value="0.13333" units="cm"/>
      <inkml:brushProperty name="height" value="0.13333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B2799C49-73A3-4FC1-9906-121DEC3D71EA}" emma:medium="tactile" emma:mode="ink">
          <msink:context xmlns:msink="http://schemas.microsoft.com/ink/2010/main" type="writingRegion" rotatedBoundingBox="-9019,5240 2527,-4571 6504,108 -5042,9920"/>
        </emma:interpretation>
      </emma:emma>
    </inkml:annotationXML>
    <inkml:traceGroup>
      <inkml:annotationXML>
        <emma:emma xmlns:emma="http://www.w3.org/2003/04/emma" version="1.0">
          <emma:interpretation id="{B410C8A8-034B-4BD8-BC5E-49CCC71CF6A1}" emma:medium="tactile" emma:mode="ink">
            <msink:context xmlns:msink="http://schemas.microsoft.com/ink/2010/main" type="paragraph" rotatedBoundingBox="-5950,2632 -5935,2632 -5935,2647 -5950,26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912F985-0281-4A4A-A8B5-7986EED0E46C}" emma:medium="tactile" emma:mode="ink">
              <msink:context xmlns:msink="http://schemas.microsoft.com/ink/2010/main" type="inkBullet" rotatedBoundingBox="-5950,2632 -5935,2632 -5935,2647 -5950,2647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-19322-3369 0,'0'0'16,"0"0"-16,0 0 0,0 0 15,0 0-15</inkml:trace>
      </inkml:traceGroup>
    </inkml:traceGroup>
    <inkml:traceGroup>
      <inkml:annotationXML>
        <emma:emma xmlns:emma="http://www.w3.org/2003/04/emma" version="1.0">
          <emma:interpretation id="{935C4F06-57C6-4D65-B87F-20C7127750C9}" emma:medium="tactile" emma:mode="ink">
            <msink:context xmlns:msink="http://schemas.microsoft.com/ink/2010/main" type="paragraph" rotatedBoundingBox="-5053,9907 6493,95 6504,108 -5042,99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B17F71-CFBD-4087-B6D3-29679EB5F449}" emma:medium="tactile" emma:mode="ink">
              <msink:context xmlns:msink="http://schemas.microsoft.com/ink/2010/main" type="inkBullet" rotatedBoundingBox="-5053,9907 -5041,9897 -5030,9910 -5042,9920"/>
            </emma:interpretation>
            <emma:one-of disjunction-type="recognition" id="oneOf1">
              <emma:interpretation id="interp1" emma:lang="" emma:confidence="0">
                <emma:literal>↳</emma:literal>
              </emma:interpretation>
            </emma:one-of>
          </emma:emma>
        </inkml:annotationXML>
        <inkml:trace contextRef="#ctx0" brushRef="#br0" timeOffset="-38836.9365">-18422 3904 0,'0'0'16,"0"0"-16,0 0 16,0 0-16,0 0 0,0 0 15</inkml:trace>
      </inkml:traceGroup>
      <inkml:traceGroup>
        <inkml:annotationXML>
          <emma:emma xmlns:emma="http://www.w3.org/2003/04/emma" version="1.0">
            <emma:interpretation id="{0243D80A-1B92-4E58-84FD-07FC774D2227}" emma:medium="tactile" emma:mode="ink">
              <msink:context xmlns:msink="http://schemas.microsoft.com/ink/2010/main" type="line" rotatedBoundingBox="6481,105 6493,95 6504,108 6492,117"/>
            </emma:interpretation>
          </emma:emma>
        </inkml:annotationXML>
        <inkml:traceGroup>
          <inkml:annotationXML>
            <emma:emma xmlns:emma="http://www.w3.org/2003/04/emma" version="1.0">
              <emma:interpretation id="{88940A9A-5D3C-4F25-9C1C-1869A879F67D}" emma:medium="tactile" emma:mode="ink">
                <msink:context xmlns:msink="http://schemas.microsoft.com/ink/2010/main" type="inkWord" rotatedBoundingBox="6481,105 6493,95 6504,108 6492,11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30739.7455">-6887-5898 0,'0'0'0,"0"0"0,0 0 16,0 0-16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4-26T08:42:55.617"/>
    </inkml:context>
    <inkml:brush xml:id="br0">
      <inkml:brushProperty name="width" value="0.04667" units="cm"/>
      <inkml:brushProperty name="height" value="0.04667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298927A7-9DE0-4F57-9F75-5377522F256D}" emma:medium="tactile" emma:mode="ink">
          <msink:context xmlns:msink="http://schemas.microsoft.com/ink/2010/main" type="inkDrawing" rotatedBoundingBox="13612,8134 14300,7697 14613,8191 13925,8627" shapeName="Other"/>
        </emma:interpretation>
      </emma:emma>
    </inkml:annotationXML>
    <inkml:trace contextRef="#ctx0" brushRef="#br0">-4483 3939 0,'0'0'0,"0"0"0,0 0 15,0 0-15,0 0 16,0 0-16,0 0 0,0 0 15,0 0-15,0 0 16,0 0-16,0 0 16,39 109-16,-39-109 0,0 0 15,0 0-15,12 79 16,-12-79-16,0 0 0,39 78 16,-39-78-16,0 0 15,0 0-15,0 0 16,0 0-16,38 88 0,-38-88 15,0 0-15,0 0 16,0 0-16,0 0 0,0 0 16,39 87-16,-39-87 15,0 0-15,0 0 0,0 0 16,0 0-16,0 0 16,0 0-16,0 0 15,51 65-15,-51-65 0,0 0 16,0 0-16,0 0 15,52 15-15,-52-15 0,0 0 16,51-44-16,-51 44 16,0 0-16,51-78 15,-51 78-15,0 0 0,77-103 16,-77 103-16,0 0 16,0 0-16,65-115 15,-65 115-15,0 0 0,89-117 16,-89 117-16,0 0 15,77-100-15,-77 100 16,0 0-16,103-73 0,-103 73 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4-26T08:47:05.463"/>
    </inkml:context>
    <inkml:brush xml:id="br0">
      <inkml:brushProperty name="width" value="0.04667" units="cm"/>
      <inkml:brushProperty name="height" value="0.04667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5BB29650-D44C-451E-B9E5-8664BE65176C}" emma:medium="tactile" emma:mode="ink">
          <msink:context xmlns:msink="http://schemas.microsoft.com/ink/2010/main" type="inkDrawing" rotatedBoundingBox="27785,9420 27800,9420 27800,9435 27785,9435" shapeName="Other"/>
        </emma:interpretation>
      </emma:emma>
    </inkml:annotationXML>
    <inkml:trace contextRef="#ctx0" brushRef="#br0">8764-3020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4-24T10:03:54.894"/>
    </inkml:context>
    <inkml:brush xml:id="br0">
      <inkml:brushProperty name="width" value="0.13333" units="cm"/>
      <inkml:brushProperty name="height" value="0.13333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F04813F1-9D60-44D1-95BF-036A50D98FD1}" emma:medium="tactile" emma:mode="ink">
          <msink:context xmlns:msink="http://schemas.microsoft.com/ink/2010/main" type="writingRegion" rotatedBoundingBox="-9122,5370 -8378,5370 -8378,6005 -9122,6005"/>
        </emma:interpretation>
      </emma:emma>
    </inkml:annotationXML>
    <inkml:traceGroup>
      <inkml:annotationXML>
        <emma:emma xmlns:emma="http://www.w3.org/2003/04/emma" version="1.0">
          <emma:interpretation id="{71E4D55A-E4DF-4A05-81D7-60B7AB7C76A4}" emma:medium="tactile" emma:mode="ink">
            <msink:context xmlns:msink="http://schemas.microsoft.com/ink/2010/main" type="paragraph" rotatedBoundingBox="-9122,5370 -8378,5370 -8378,6005 -9122,60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3C0F03-3073-42E5-BB97-FA513F4660FF}" emma:medium="tactile" emma:mode="ink">
              <msink:context xmlns:msink="http://schemas.microsoft.com/ink/2010/main" type="line" rotatedBoundingBox="-9122,5370 -8378,5370 -8378,6005 -9122,6005"/>
            </emma:interpretation>
          </emma:emma>
        </inkml:annotationXML>
        <inkml:traceGroup>
          <inkml:annotationXML>
            <emma:emma xmlns:emma="http://www.w3.org/2003/04/emma" version="1.0">
              <emma:interpretation id="{3D121E60-B0E8-4B02-819A-4BC5349F92EA}" emma:medium="tactile" emma:mode="ink">
                <msink:context xmlns:msink="http://schemas.microsoft.com/ink/2010/main" type="inkWord" rotatedBoundingBox="-9122,5370 -8378,5370 -8378,6005 -9122,6005"/>
              </emma:interpretation>
              <emma:one-of disjunction-type="recognition" id="oneOf0">
                <emma:interpretation id="interp0" emma:lang="" emma:confidence="0">
                  <emma:literal>lice</emma:literal>
                </emma:interpretation>
                <emma:interpretation id="interp1" emma:lang="" emma:confidence="0">
                  <emma:literal>tice</emma:literal>
                </emma:interpretation>
                <emma:interpretation id="interp2" emma:lang="" emma:confidence="0">
                  <emma:literal>Lice</emma:literal>
                </emma:interpretation>
                <emma:interpretation id="interp3" emma:lang="" emma:confidence="0">
                  <emma:literal>bice</emma:literal>
                </emma:interpretation>
                <emma:interpretation id="interp4" emma:lang="" emma:confidence="0">
                  <emma:literal>rice</emma:literal>
                </emma:interpretation>
              </emma:one-of>
            </emma:emma>
          </inkml:annotationXML>
          <inkml:trace contextRef="#ctx0" brushRef="#br0">-22494-631 0,'115'138'0,"-115"-138"0,193 166 16,-193-166-16,205 174 16,-205-174-16,231 157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4-24T10:05:36.391"/>
    </inkml:context>
    <inkml:brush xml:id="br0">
      <inkml:brushProperty name="width" value="0.33333" units="cm"/>
      <inkml:brushProperty name="height" value="0.6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104-1 0,'0'0'0,"0"0"0,0 0 16,0 0-16,0 0 15,0 0-15,0 0 0,0 0 16,0 0-16,0 0 16,-104 19-16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4-24T10:02:02.926"/>
    </inkml:context>
    <inkml:brush xml:id="br0">
      <inkml:brushProperty name="width" value="0.13333" units="cm"/>
      <inkml:brushProperty name="height" value="0.13333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4AB34696-FF41-48D8-A592-52F35078EF46}" emma:medium="tactile" emma:mode="ink">
          <msink:context xmlns:msink="http://schemas.microsoft.com/ink/2010/main" type="inkDrawing" rotatedBoundingBox="7759,10423 7774,10423 7774,10438 7759,10438" shapeName="Other"/>
        </emma:interpretation>
      </emma:emma>
    </inkml:annotationXML>
    <inkml:trace contextRef="#ctx0" brushRef="#br0">-5613 4422 0,'0'0'16,"0"0"-16,0 0 0,0 0 16,0 0-16,0 0 15,0 0-15,0 0 0,0 0 16,0 0-16,0 0 15,0 0-15,0 0 16,0 0-16,0 0 0,0 0 16,0 0-16,0 0 15,0 0-15,0 0 0,0 0 16,0 0-16,0 0 16,0 0-16,0 0 0,0 0 15,0 0-15,0 0 16,0 0-16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4-24T10:02:03.540"/>
    </inkml:context>
    <inkml:brush xml:id="br0">
      <inkml:brushProperty name="width" value="0.13333" units="cm"/>
      <inkml:brushProperty name="height" value="0.13333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7CAF39B1-1E1F-41D3-9A99-1A014EF00EA1}" emma:medium="tactile" emma:mode="ink">
          <msink:context xmlns:msink="http://schemas.microsoft.com/ink/2010/main" type="inkDrawing" rotatedBoundingBox="7810,10900 7825,10900 7825,10915 7810,10915" shapeName="Other"/>
        </emma:interpretation>
      </emma:emma>
    </inkml:annotationXML>
    <inkml:trace contextRef="#ctx0" brushRef="#br0">-5562 4899 0,'0'0'16,"0"0"-16,0 0 0,0 0 16,0 0-16,0 0 15,0 0-15,0 0 0,0 0 16,0 0-16,0 0 16,0 0-16,0 0 15,0 0-15,0 0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4-24T10:05:45.908"/>
    </inkml:context>
    <inkml:brush xml:id="br0">
      <inkml:brushProperty name="width" value="0.33333" units="cm"/>
      <inkml:brushProperty name="height" value="0.6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0,'0'0'15,"0"0"-15,0 0 0,0 0 16,0 0-16,0 0 16,0 0-16,0 0 15,0 0-15,0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4-24T10:05:46.516"/>
    </inkml:context>
    <inkml:brush xml:id="br0">
      <inkml:brushProperty name="width" value="0.33333" units="cm"/>
      <inkml:brushProperty name="height" value="0.6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0,'0'0'0,"0"0"0,0 0 15,0 0-15,0 0 16,0 0-16,0 0 0,0 0 16,0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4-24T10:05:47.142"/>
    </inkml:context>
    <inkml:brush xml:id="br0">
      <inkml:brushProperty name="width" value="0.33333" units="cm"/>
      <inkml:brushProperty name="height" value="0.6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39 0 0,'0'0'0,"0"0"0,0 0 16,0 0-16,0 0 0,0 0 16,-39 30-16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4-26T08:48:10.848"/>
    </inkml:context>
    <inkml:brush xml:id="br0">
      <inkml:brushProperty name="width" value="0.04667" units="cm"/>
      <inkml:brushProperty name="height" value="0.04667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AA805796-06D1-4262-8FAA-D7591CF23843}" emma:medium="tactile" emma:mode="ink">
          <msink:context xmlns:msink="http://schemas.microsoft.com/ink/2010/main" type="inkDrawing" rotatedBoundingBox="-3998,12044 -3983,12044 -3983,12059 -3998,12059" shapeName="Other"/>
        </emma:interpretation>
      </emma:emma>
    </inkml:annotationXML>
    <inkml:trace contextRef="#ctx0" brushRef="#br0">3146 1577 0,'0'0'0,"0"0"15,0 0-15,0 0 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19211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2">
            <a:alphaModFix amt="35000"/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3">
            <a:alphaModFix amt="35000"/>
          </a:blip>
          <a:srcRect t="77221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/>
          <p:cNvPicPr preferRelativeResize="0"/>
          <p:nvPr/>
        </p:nvPicPr>
        <p:blipFill rotWithShape="1">
          <a:blip r:embed="rId4">
            <a:alphaModFix amt="35000"/>
          </a:blip>
          <a:srcRect/>
          <a:stretch/>
        </p:blipFill>
        <p:spPr>
          <a:xfrm>
            <a:off x="7954903" y="505620"/>
            <a:ext cx="1177694" cy="9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theme" Target="../theme/theme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4">
            <a:alphaModFix/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5">
            <a:alphaModFix/>
          </a:blip>
          <a:srcRect t="77221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54903" y="505620"/>
            <a:ext cx="1177694" cy="965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24"/>
          <p:cNvPicPr preferRelativeResize="0"/>
          <p:nvPr/>
        </p:nvPicPr>
        <p:blipFill rotWithShape="1">
          <a:blip r:embed="rId2">
            <a:alphaModFix amt="35000"/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 rotWithShape="1">
          <a:blip r:embed="rId3">
            <a:alphaModFix amt="35000"/>
          </a:blip>
          <a:srcRect t="77221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 rotWithShape="1">
          <a:blip r:embed="rId4">
            <a:alphaModFix amt="35000"/>
          </a:blip>
          <a:srcRect/>
          <a:stretch/>
        </p:blipFill>
        <p:spPr>
          <a:xfrm>
            <a:off x="7954903" y="505620"/>
            <a:ext cx="1177694" cy="965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12" Type="http://schemas.openxmlformats.org/officeDocument/2006/relationships/customXml" Target="../ink/ink6.xml"/><Relationship Id="rId17" Type="http://schemas.openxmlformats.org/officeDocument/2006/relationships/image" Target="../media/image12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5" Type="http://schemas.openxmlformats.org/officeDocument/2006/relationships/image" Target="../media/image11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8.emf"/><Relationship Id="rId1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</a:t>
            </a:r>
            <a:r>
              <a:rPr lang="en-GB" sz="4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SPAG </a:t>
            </a:r>
            <a:br>
              <a:rPr lang="en-GB" sz="4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dirty="0" smtClean="0"/>
              <a:t>Fast 5 - Summer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2B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844824"/>
            <a:ext cx="6858000" cy="1655762"/>
          </a:xfrm>
        </p:spPr>
        <p:txBody>
          <a:bodyPr/>
          <a:lstStyle/>
          <a:p>
            <a:pPr algn="l"/>
            <a:r>
              <a:rPr lang="en-GB" sz="1600" dirty="0" smtClean="0"/>
              <a:t>1/Decide whether the word in bold is a subordinating conjunction or a preposition.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He will stay there until next year.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I hadn’t seen a spider until now.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Until he has finished, Stephen can’t go outside..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2/ James didn’t have much butter. He needed to go to the supermarket </a:t>
            </a:r>
          </a:p>
          <a:p>
            <a:pPr algn="l"/>
            <a:r>
              <a:rPr lang="en-GB" sz="1600" dirty="0" smtClean="0"/>
              <a:t>Identify one verb, a determiner, a pronoun and a proper noun.</a:t>
            </a:r>
          </a:p>
          <a:p>
            <a:pPr algn="l"/>
            <a:r>
              <a:rPr lang="en-GB" sz="1600" dirty="0" smtClean="0"/>
              <a:t>3/ Write a word beginning with each of these prefixes.</a:t>
            </a:r>
          </a:p>
          <a:p>
            <a:pPr algn="l"/>
            <a:r>
              <a:rPr lang="en-GB" sz="1600" dirty="0">
                <a:solidFill>
                  <a:srgbClr val="FF0000"/>
                </a:solidFill>
              </a:rPr>
              <a:t>s</a:t>
            </a:r>
            <a:r>
              <a:rPr lang="en-GB" sz="1600" dirty="0" smtClean="0">
                <a:solidFill>
                  <a:srgbClr val="FF0000"/>
                </a:solidFill>
              </a:rPr>
              <a:t>ub, semi, pre, re, un,</a:t>
            </a:r>
          </a:p>
          <a:p>
            <a:pPr algn="l"/>
            <a:r>
              <a:rPr lang="en-GB" sz="1600" dirty="0" smtClean="0"/>
              <a:t>4/ Underline the longest possible noun phrase.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I saw a small girl with blonde hair.</a:t>
            </a:r>
          </a:p>
          <a:p>
            <a:pPr algn="l"/>
            <a:r>
              <a:rPr lang="en-GB" sz="1600" dirty="0" smtClean="0"/>
              <a:t>5/Add a semi-colon to this sentence.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I have a dance exam on Saturday I need to practise my routine.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12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Answers 2B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060848"/>
            <a:ext cx="6858000" cy="4320480"/>
          </a:xfrm>
        </p:spPr>
        <p:txBody>
          <a:bodyPr/>
          <a:lstStyle/>
          <a:p>
            <a:pPr algn="l"/>
            <a:r>
              <a:rPr lang="en-GB" sz="1200" dirty="0"/>
              <a:t>1/Decide whether the word in bold is a subordinating conjunction or a preposition.</a:t>
            </a:r>
          </a:p>
          <a:p>
            <a:pPr algn="l"/>
            <a:r>
              <a:rPr lang="en-GB" sz="1200" dirty="0">
                <a:solidFill>
                  <a:srgbClr val="FF0000"/>
                </a:solidFill>
              </a:rPr>
              <a:t>He will stay there until next year</a:t>
            </a:r>
            <a:r>
              <a:rPr lang="en-GB" sz="1200" dirty="0" smtClean="0">
                <a:solidFill>
                  <a:srgbClr val="FF0000"/>
                </a:solidFill>
              </a:rPr>
              <a:t>.  </a:t>
            </a:r>
            <a:r>
              <a:rPr lang="en-GB" sz="1200" dirty="0" smtClean="0">
                <a:solidFill>
                  <a:schemeClr val="accent1"/>
                </a:solidFill>
              </a:rPr>
              <a:t>PREPOSITION</a:t>
            </a:r>
            <a:endParaRPr lang="en-GB" sz="1200" dirty="0">
              <a:solidFill>
                <a:schemeClr val="accent1"/>
              </a:solidFill>
            </a:endParaRPr>
          </a:p>
          <a:p>
            <a:pPr algn="l"/>
            <a:r>
              <a:rPr lang="en-GB" sz="1200" dirty="0">
                <a:solidFill>
                  <a:srgbClr val="FF0000"/>
                </a:solidFill>
              </a:rPr>
              <a:t>I hadn’t seen a spider until now</a:t>
            </a:r>
            <a:r>
              <a:rPr lang="en-GB" sz="1200" dirty="0" smtClean="0">
                <a:solidFill>
                  <a:srgbClr val="FF0000"/>
                </a:solidFill>
              </a:rPr>
              <a:t>.    </a:t>
            </a:r>
            <a:r>
              <a:rPr lang="en-GB" sz="1200" dirty="0" smtClean="0">
                <a:solidFill>
                  <a:schemeClr val="accent1"/>
                </a:solidFill>
              </a:rPr>
              <a:t>PREPOSITION</a:t>
            </a:r>
            <a:endParaRPr lang="en-GB" sz="1200" dirty="0">
              <a:solidFill>
                <a:schemeClr val="accent1"/>
              </a:solidFill>
            </a:endParaRPr>
          </a:p>
          <a:p>
            <a:pPr algn="l"/>
            <a:r>
              <a:rPr lang="en-GB" sz="1200" dirty="0">
                <a:solidFill>
                  <a:srgbClr val="FF0000"/>
                </a:solidFill>
              </a:rPr>
              <a:t>Until he has finished, Stephen can’t go outside</a:t>
            </a:r>
            <a:r>
              <a:rPr lang="en-GB" sz="1200" dirty="0" smtClean="0">
                <a:solidFill>
                  <a:srgbClr val="FF0000"/>
                </a:solidFill>
              </a:rPr>
              <a:t>.  </a:t>
            </a:r>
            <a:r>
              <a:rPr lang="en-GB" sz="1200" dirty="0" smtClean="0">
                <a:solidFill>
                  <a:schemeClr val="accent1"/>
                </a:solidFill>
              </a:rPr>
              <a:t>SUBORDINATING CONJUNCTION</a:t>
            </a:r>
            <a:endParaRPr lang="en-GB" sz="1200" dirty="0">
              <a:solidFill>
                <a:schemeClr val="accent1"/>
              </a:solidFill>
            </a:endParaRPr>
          </a:p>
          <a:p>
            <a:pPr algn="l"/>
            <a:r>
              <a:rPr lang="en-GB" sz="1200" dirty="0">
                <a:solidFill>
                  <a:srgbClr val="FF0000"/>
                </a:solidFill>
              </a:rPr>
              <a:t>2/ James didn’t have much butter. He needed to go to the supermarket </a:t>
            </a:r>
          </a:p>
          <a:p>
            <a:pPr algn="l"/>
            <a:r>
              <a:rPr lang="en-GB" sz="1200" dirty="0"/>
              <a:t>Identify one verb, a determiner, a pronoun and a proper noun</a:t>
            </a:r>
            <a:r>
              <a:rPr lang="en-GB" sz="1200" dirty="0" smtClean="0"/>
              <a:t>. </a:t>
            </a:r>
          </a:p>
          <a:p>
            <a:pPr algn="l"/>
            <a:r>
              <a:rPr lang="en-GB" sz="1200" dirty="0" smtClean="0">
                <a:solidFill>
                  <a:schemeClr val="accent1"/>
                </a:solidFill>
              </a:rPr>
              <a:t>VERB –have needed go    DETERMINER much  the  PRONOUN he </a:t>
            </a:r>
          </a:p>
          <a:p>
            <a:pPr algn="l"/>
            <a:r>
              <a:rPr lang="en-GB" sz="1200" dirty="0" smtClean="0">
                <a:solidFill>
                  <a:schemeClr val="accent1"/>
                </a:solidFill>
              </a:rPr>
              <a:t>PROPER NOUN James</a:t>
            </a:r>
            <a:endParaRPr lang="en-GB" sz="1200" dirty="0">
              <a:solidFill>
                <a:schemeClr val="accent1"/>
              </a:solidFill>
            </a:endParaRPr>
          </a:p>
          <a:p>
            <a:pPr algn="l"/>
            <a:r>
              <a:rPr lang="en-GB" sz="1200" dirty="0"/>
              <a:t>3/ Write a word beginning with each of these prefixes.</a:t>
            </a:r>
          </a:p>
          <a:p>
            <a:pPr algn="l"/>
            <a:r>
              <a:rPr lang="en-GB" sz="1200" dirty="0">
                <a:solidFill>
                  <a:srgbClr val="FF0000"/>
                </a:solidFill>
              </a:rPr>
              <a:t>sub, semi, pre, re, un</a:t>
            </a:r>
            <a:r>
              <a:rPr lang="en-GB" sz="1200" dirty="0" smtClean="0">
                <a:solidFill>
                  <a:srgbClr val="FF0000"/>
                </a:solidFill>
              </a:rPr>
              <a:t>,   </a:t>
            </a:r>
            <a:r>
              <a:rPr lang="en-GB" sz="1200" dirty="0" smtClean="0">
                <a:solidFill>
                  <a:schemeClr val="accent1"/>
                </a:solidFill>
              </a:rPr>
              <a:t>e.g. subway, semicircle  preview, reveal unrealistic</a:t>
            </a:r>
            <a:endParaRPr lang="en-GB" sz="1200" dirty="0">
              <a:solidFill>
                <a:schemeClr val="accent1"/>
              </a:solidFill>
            </a:endParaRPr>
          </a:p>
          <a:p>
            <a:pPr algn="l"/>
            <a:r>
              <a:rPr lang="en-GB" sz="1200" dirty="0"/>
              <a:t>4/ Underline the longest possible noun phrase.</a:t>
            </a:r>
          </a:p>
          <a:p>
            <a:pPr algn="l"/>
            <a:r>
              <a:rPr lang="en-GB" sz="1200" dirty="0">
                <a:solidFill>
                  <a:srgbClr val="FF0000"/>
                </a:solidFill>
              </a:rPr>
              <a:t>I saw </a:t>
            </a:r>
            <a:r>
              <a:rPr lang="en-GB" sz="1200" dirty="0">
                <a:solidFill>
                  <a:schemeClr val="accent1"/>
                </a:solidFill>
              </a:rPr>
              <a:t>a small girl with blonde hair.</a:t>
            </a:r>
          </a:p>
          <a:p>
            <a:pPr algn="l"/>
            <a:r>
              <a:rPr lang="en-GB" sz="1200" dirty="0"/>
              <a:t>5/Add a semi-colon to this sentence.</a:t>
            </a:r>
          </a:p>
          <a:p>
            <a:pPr algn="l"/>
            <a:r>
              <a:rPr lang="en-GB" sz="1200" dirty="0">
                <a:solidFill>
                  <a:srgbClr val="FF0000"/>
                </a:solidFill>
              </a:rPr>
              <a:t>I have a dance exam on </a:t>
            </a:r>
            <a:r>
              <a:rPr lang="en-GB" sz="1200" dirty="0" smtClean="0">
                <a:solidFill>
                  <a:srgbClr val="FF0000"/>
                </a:solidFill>
              </a:rPr>
              <a:t>Saturday</a:t>
            </a:r>
            <a:r>
              <a:rPr lang="en-GB" sz="1200" dirty="0" smtClean="0">
                <a:solidFill>
                  <a:schemeClr val="accent1"/>
                </a:solidFill>
              </a:rPr>
              <a:t>;</a:t>
            </a:r>
            <a:r>
              <a:rPr lang="en-GB" sz="1200" dirty="0" smtClean="0">
                <a:solidFill>
                  <a:srgbClr val="FF0000"/>
                </a:solidFill>
              </a:rPr>
              <a:t> </a:t>
            </a:r>
            <a:r>
              <a:rPr lang="en-GB" sz="1200" dirty="0">
                <a:solidFill>
                  <a:srgbClr val="FF0000"/>
                </a:solidFill>
              </a:rPr>
              <a:t>I need to practise my routine.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514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2C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132856"/>
            <a:ext cx="6858000" cy="4392488"/>
          </a:xfrm>
        </p:spPr>
        <p:txBody>
          <a:bodyPr/>
          <a:lstStyle/>
          <a:p>
            <a:pPr algn="l"/>
            <a:r>
              <a:rPr lang="en-GB" sz="2000" dirty="0" smtClean="0"/>
              <a:t>1/ Rewrite this passage using the present perfect.</a:t>
            </a:r>
          </a:p>
          <a:p>
            <a:pPr algn="l"/>
            <a:r>
              <a:rPr lang="en-GB" sz="2000" dirty="0" smtClean="0">
                <a:solidFill>
                  <a:srgbClr val="FF0000"/>
                </a:solidFill>
              </a:rPr>
              <a:t>I went  to a welcome day at my new school. I put my name down for the netball team and spoke to my new teacher.</a:t>
            </a:r>
          </a:p>
          <a:p>
            <a:pPr algn="l"/>
            <a:r>
              <a:rPr lang="en-GB" sz="2000" dirty="0" smtClean="0"/>
              <a:t>2/Practise spelling the following tricky words.</a:t>
            </a:r>
          </a:p>
          <a:p>
            <a:pPr algn="l"/>
            <a:r>
              <a:rPr lang="en-GB" sz="2000" dirty="0">
                <a:solidFill>
                  <a:srgbClr val="FF0000"/>
                </a:solidFill>
              </a:rPr>
              <a:t>s</a:t>
            </a:r>
            <a:r>
              <a:rPr lang="en-GB" sz="2000" dirty="0" smtClean="0">
                <a:solidFill>
                  <a:srgbClr val="FF0000"/>
                </a:solidFill>
              </a:rPr>
              <a:t>urprise  noisiest wriggle  possession obviously</a:t>
            </a:r>
          </a:p>
          <a:p>
            <a:pPr algn="l"/>
            <a:r>
              <a:rPr lang="en-GB" sz="2000" dirty="0" smtClean="0"/>
              <a:t>3/ Write 5 words beginning with </a:t>
            </a:r>
            <a:r>
              <a:rPr lang="en-GB" sz="2000" dirty="0" err="1" smtClean="0">
                <a:solidFill>
                  <a:srgbClr val="FF0000"/>
                </a:solidFill>
              </a:rPr>
              <a:t>gn</a:t>
            </a:r>
            <a:endParaRPr lang="en-GB" sz="2000" dirty="0" smtClean="0">
              <a:solidFill>
                <a:srgbClr val="FF0000"/>
              </a:solidFill>
            </a:endParaRPr>
          </a:p>
          <a:p>
            <a:pPr algn="l"/>
            <a:r>
              <a:rPr lang="en-GB" sz="2000" dirty="0" smtClean="0"/>
              <a:t>4/ Write two sentences using past/passed.</a:t>
            </a:r>
          </a:p>
          <a:p>
            <a:pPr algn="l"/>
            <a:r>
              <a:rPr lang="en-GB" sz="2000" dirty="0" smtClean="0"/>
              <a:t>5/ Write each of these in the plural:</a:t>
            </a:r>
          </a:p>
          <a:p>
            <a:pPr algn="l"/>
            <a:r>
              <a:rPr lang="en-GB" sz="2000" dirty="0">
                <a:solidFill>
                  <a:srgbClr val="FF0000"/>
                </a:solidFill>
              </a:rPr>
              <a:t>w</a:t>
            </a:r>
            <a:r>
              <a:rPr lang="en-GB" sz="2000" dirty="0" smtClean="0">
                <a:solidFill>
                  <a:srgbClr val="FF0000"/>
                </a:solidFill>
              </a:rPr>
              <a:t>olf ,shelf, hero, puppy, berry</a:t>
            </a:r>
            <a:endParaRPr lang="en-GB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1" name="Ink 120"/>
              <p14:cNvContentPartPr/>
              <p14:nvPr/>
            </p14:nvContentPartPr>
            <p14:xfrm>
              <a:off x="-1439433" y="4508760"/>
              <a:ext cx="360" cy="36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447713" y="4500480"/>
                <a:ext cx="16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3" name="Ink 122"/>
              <p14:cNvContentPartPr/>
              <p14:nvPr/>
            </p14:nvContentPartPr>
            <p14:xfrm>
              <a:off x="4929524" y="2870695"/>
              <a:ext cx="282240" cy="22716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21244" y="2862415"/>
                <a:ext cx="29880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4" name="Ink 123"/>
              <p14:cNvContentPartPr/>
              <p14:nvPr/>
            </p14:nvContentPartPr>
            <p14:xfrm>
              <a:off x="10002807" y="3391255"/>
              <a:ext cx="360" cy="36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94527" y="3382975"/>
                <a:ext cx="16920" cy="1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666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Answers 2C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060848"/>
            <a:ext cx="6858000" cy="4320480"/>
          </a:xfrm>
        </p:spPr>
        <p:txBody>
          <a:bodyPr/>
          <a:lstStyle/>
          <a:p>
            <a:pPr algn="l"/>
            <a:r>
              <a:rPr lang="en-GB" sz="1600" dirty="0"/>
              <a:t>1/ Rewrite this passage using the present perfect.</a:t>
            </a:r>
          </a:p>
          <a:p>
            <a:pPr algn="l"/>
            <a:r>
              <a:rPr lang="en-GB" sz="1600" dirty="0">
                <a:solidFill>
                  <a:srgbClr val="FF0000"/>
                </a:solidFill>
              </a:rPr>
              <a:t>I went  to a welcome day at my new school. I put my name down for the netball team and spoke to my new teacher</a:t>
            </a:r>
            <a:r>
              <a:rPr lang="en-GB" sz="1600" dirty="0" smtClean="0">
                <a:solidFill>
                  <a:srgbClr val="FF0000"/>
                </a:solidFill>
              </a:rPr>
              <a:t>.</a:t>
            </a:r>
          </a:p>
          <a:p>
            <a:pPr algn="l"/>
            <a:r>
              <a:rPr lang="en-GB" sz="1600" dirty="0" smtClean="0">
                <a:solidFill>
                  <a:schemeClr val="accent1"/>
                </a:solidFill>
              </a:rPr>
              <a:t>I have been to a welcome day at my new school. I have put my name down for the netball team and I have spoken to my new teacher.</a:t>
            </a:r>
            <a:endParaRPr lang="en-GB" sz="1600" dirty="0">
              <a:solidFill>
                <a:schemeClr val="accent1"/>
              </a:solidFill>
            </a:endParaRPr>
          </a:p>
          <a:p>
            <a:pPr algn="l"/>
            <a:r>
              <a:rPr lang="en-GB" sz="1600" dirty="0"/>
              <a:t>2/Practise spelling the following tricky words.</a:t>
            </a:r>
          </a:p>
          <a:p>
            <a:pPr algn="l"/>
            <a:r>
              <a:rPr lang="en-GB" sz="1600" dirty="0">
                <a:solidFill>
                  <a:srgbClr val="FF0000"/>
                </a:solidFill>
              </a:rPr>
              <a:t>surprise  noisiest wriggle  possession obviously</a:t>
            </a:r>
          </a:p>
          <a:p>
            <a:pPr algn="l"/>
            <a:r>
              <a:rPr lang="en-GB" sz="1600" dirty="0"/>
              <a:t>3/ Write 5 words beginning with </a:t>
            </a:r>
            <a:r>
              <a:rPr lang="en-GB" sz="1600" dirty="0" err="1" smtClean="0">
                <a:solidFill>
                  <a:schemeClr val="accent1"/>
                </a:solidFill>
              </a:rPr>
              <a:t>gn</a:t>
            </a:r>
            <a:r>
              <a:rPr lang="en-GB" sz="1600" dirty="0" smtClean="0">
                <a:solidFill>
                  <a:schemeClr val="accent1"/>
                </a:solidFill>
              </a:rPr>
              <a:t>  e.g. gnome, gnat, gnarl, gnaw, gnu</a:t>
            </a:r>
            <a:endParaRPr lang="en-GB" sz="1600" dirty="0">
              <a:solidFill>
                <a:schemeClr val="accent1"/>
              </a:solidFill>
            </a:endParaRPr>
          </a:p>
          <a:p>
            <a:pPr algn="l"/>
            <a:r>
              <a:rPr lang="en-GB" sz="1600" dirty="0"/>
              <a:t>4/ Write two sentences using past/passed.</a:t>
            </a:r>
          </a:p>
          <a:p>
            <a:pPr algn="l"/>
            <a:r>
              <a:rPr lang="en-GB" sz="1600" dirty="0"/>
              <a:t>5/ Write each of these in the plural:</a:t>
            </a:r>
          </a:p>
          <a:p>
            <a:pPr algn="l"/>
            <a:r>
              <a:rPr lang="en-GB" sz="1600" dirty="0">
                <a:solidFill>
                  <a:srgbClr val="FF0000"/>
                </a:solidFill>
              </a:rPr>
              <a:t>wolf ,shelf, hero, puppy, </a:t>
            </a:r>
            <a:r>
              <a:rPr lang="en-GB" sz="1600" dirty="0" smtClean="0">
                <a:solidFill>
                  <a:srgbClr val="FF0000"/>
                </a:solidFill>
              </a:rPr>
              <a:t>berry  </a:t>
            </a:r>
            <a:r>
              <a:rPr lang="en-GB" sz="1600" dirty="0" smtClean="0">
                <a:solidFill>
                  <a:schemeClr val="accent1"/>
                </a:solidFill>
              </a:rPr>
              <a:t>wolves, shelves, heroes, puppies, berries</a:t>
            </a:r>
            <a:endParaRPr lang="en-GB" sz="1600" dirty="0">
              <a:solidFill>
                <a:schemeClr val="accent1"/>
              </a:solidFill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670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Quattrocento Sans"/>
              <a:buNone/>
            </a:pPr>
            <a:r>
              <a:rPr lang="en-GB" sz="4400" dirty="0" smtClean="0">
                <a:solidFill>
                  <a:srgbClr val="000000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Week 1A</a:t>
            </a:r>
            <a:endParaRPr sz="3200" b="1" i="0" u="none" strike="noStrike" cap="none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802257" y="2503161"/>
            <a:ext cx="7655943" cy="263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2000" b="0" i="0" u="none" strike="noStrike" cap="none" dirty="0" smtClean="0">
                <a:solidFill>
                  <a:schemeClr val="dk1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1</a:t>
            </a:r>
            <a:r>
              <a:rPr lang="en-GB" sz="2000" dirty="0">
                <a:solidFill>
                  <a:schemeClr val="tx1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/</a:t>
            </a:r>
            <a:r>
              <a:rPr lang="en-GB" sz="2000" b="0" i="0" u="none" strike="noStrike" cap="none" dirty="0" smtClean="0">
                <a:solidFill>
                  <a:srgbClr val="FF0000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2000" b="0" i="0" u="none" strike="noStrike" cap="none" dirty="0" smtClean="0">
                <a:solidFill>
                  <a:schemeClr val="tx1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Write two sentences. Use these two words correctly:  </a:t>
            </a:r>
            <a:r>
              <a:rPr lang="en-GB" sz="2000" b="0" i="0" u="none" strike="noStrike" cap="none" dirty="0" smtClean="0">
                <a:solidFill>
                  <a:srgbClr val="FF0000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accept/except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2000" dirty="0" smtClean="0">
                <a:latin typeface="+mj-lt"/>
                <a:ea typeface="Quattrocento Sans"/>
                <a:cs typeface="Quattrocento Sans"/>
                <a:sym typeface="Quattrocento Sans"/>
              </a:rPr>
              <a:t>2/ Correct these spellings: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2000" b="0" i="0" u="none" strike="noStrike" cap="none" dirty="0" err="1" smtClean="0">
                <a:solidFill>
                  <a:srgbClr val="FF0000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Februay</a:t>
            </a:r>
            <a:r>
              <a:rPr lang="en-GB" sz="2000" b="0" i="0" u="none" strike="noStrike" cap="none" dirty="0" smtClean="0">
                <a:solidFill>
                  <a:srgbClr val="FF0000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,   </a:t>
            </a:r>
            <a:r>
              <a:rPr lang="en-GB" sz="2000" b="0" i="0" u="none" strike="noStrike" cap="none" dirty="0" err="1" smtClean="0">
                <a:solidFill>
                  <a:srgbClr val="FF0000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dissappoint</a:t>
            </a:r>
            <a:r>
              <a:rPr lang="en-GB" sz="2000" b="0" i="0" u="none" strike="noStrike" cap="none" dirty="0" smtClean="0">
                <a:solidFill>
                  <a:srgbClr val="FF0000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GB" sz="2000" b="0" i="0" u="none" strike="noStrike" cap="none" dirty="0" err="1" smtClean="0">
                <a:solidFill>
                  <a:srgbClr val="FF0000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nieghbour</a:t>
            </a:r>
            <a:r>
              <a:rPr lang="en-GB" sz="2000" b="0" i="0" u="none" strike="noStrike" cap="none" dirty="0" smtClean="0">
                <a:solidFill>
                  <a:srgbClr val="FF0000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  </a:t>
            </a:r>
            <a:r>
              <a:rPr lang="en-GB" sz="2000" b="0" i="0" u="none" strike="noStrike" cap="none" dirty="0" err="1" smtClean="0">
                <a:solidFill>
                  <a:srgbClr val="FF0000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mayer</a:t>
            </a:r>
            <a:endParaRPr lang="en-GB" sz="2000" b="0" i="0" u="none" strike="noStrike" cap="none" dirty="0" smtClean="0">
              <a:solidFill>
                <a:srgbClr val="FF0000"/>
              </a:solidFill>
              <a:latin typeface="+mj-lt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2000" dirty="0" smtClean="0">
                <a:latin typeface="+mj-lt"/>
                <a:ea typeface="Quattrocento Sans"/>
                <a:cs typeface="Quattrocento Sans"/>
                <a:sym typeface="Quattrocento Sans"/>
              </a:rPr>
              <a:t>3/ Write in the present progressive and the past progressive.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2000" dirty="0" smtClean="0">
                <a:solidFill>
                  <a:srgbClr val="FF0000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Georgia did her homework.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2000" b="0" i="0" u="none" strike="noStrike" cap="none" dirty="0" smtClean="0">
                <a:solidFill>
                  <a:schemeClr val="dk1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4/Identify the silent letter in these words.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2000" dirty="0">
                <a:solidFill>
                  <a:srgbClr val="FF0000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c</a:t>
            </a:r>
            <a:r>
              <a:rPr lang="en-GB" sz="2000" dirty="0" smtClean="0">
                <a:solidFill>
                  <a:srgbClr val="FF0000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heetah, rhyme, debt, foreign, scissors</a:t>
            </a:r>
          </a:p>
          <a:p>
            <a:pPr marL="609600" indent="-609600" algn="l">
              <a:defRPr/>
            </a:pPr>
            <a:r>
              <a:rPr lang="en-GB" sz="2000" b="0" i="0" u="none" strike="noStrike" cap="none" dirty="0" smtClean="0">
                <a:solidFill>
                  <a:schemeClr val="dk1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5/Choose the correct spelling, </a:t>
            </a:r>
            <a:r>
              <a:rPr lang="en-GB" sz="2000" b="0" i="0" u="none" strike="noStrike" cap="none" dirty="0" smtClean="0">
                <a:solidFill>
                  <a:srgbClr val="FF0000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there/their or they’re</a:t>
            </a:r>
          </a:p>
          <a:p>
            <a:pPr marL="609600" indent="-609600" algn="l">
              <a:defRPr/>
            </a:pPr>
            <a:r>
              <a:rPr lang="en-GB" sz="2000" dirty="0" smtClean="0">
                <a:solidFill>
                  <a:srgbClr val="FF0000"/>
                </a:solidFill>
                <a:latin typeface="+mj-lt"/>
              </a:rPr>
              <a:t>The </a:t>
            </a:r>
            <a:r>
              <a:rPr lang="en-GB" sz="2000" dirty="0">
                <a:solidFill>
                  <a:srgbClr val="FF0000"/>
                </a:solidFill>
                <a:latin typeface="+mj-lt"/>
              </a:rPr>
              <a:t>teacher told them to leave …….. books on the desk. </a:t>
            </a:r>
          </a:p>
          <a:p>
            <a:pPr marL="609600" indent="-609600" algn="l">
              <a:defRPr/>
            </a:pPr>
            <a:r>
              <a:rPr lang="en-GB" sz="2000" dirty="0" smtClean="0">
                <a:solidFill>
                  <a:srgbClr val="FF0000"/>
                </a:solidFill>
                <a:latin typeface="+mj-lt"/>
              </a:rPr>
              <a:t>Billy </a:t>
            </a:r>
            <a:r>
              <a:rPr lang="en-GB" sz="2000" dirty="0">
                <a:solidFill>
                  <a:srgbClr val="FF0000"/>
                </a:solidFill>
                <a:latin typeface="+mj-lt"/>
              </a:rPr>
              <a:t>is always ……. on time.</a:t>
            </a:r>
          </a:p>
          <a:p>
            <a:pPr marL="609600" indent="-609600" algn="l">
              <a:defRPr/>
            </a:pPr>
            <a:r>
              <a:rPr lang="en-GB" sz="2000" dirty="0" smtClean="0">
                <a:solidFill>
                  <a:srgbClr val="FF0000"/>
                </a:solidFill>
                <a:latin typeface="+mj-lt"/>
              </a:rPr>
              <a:t>. ……….are  </a:t>
            </a:r>
            <a:r>
              <a:rPr lang="en-GB" sz="2000" dirty="0">
                <a:solidFill>
                  <a:srgbClr val="FF0000"/>
                </a:solidFill>
                <a:latin typeface="+mj-lt"/>
              </a:rPr>
              <a:t>over 900 students at our school.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2000" b="0" i="0" u="none" strike="noStrike" cap="none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</a:t>
            </a:r>
            <a:endParaRPr sz="2000" b="0" i="0" u="none" strike="noStrike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Answers 1A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132856"/>
            <a:ext cx="6858000" cy="4248472"/>
          </a:xfrm>
        </p:spPr>
        <p:txBody>
          <a:bodyPr/>
          <a:lstStyle/>
          <a:p>
            <a:pPr algn="l"/>
            <a:r>
              <a:rPr lang="en-GB" sz="2000" dirty="0" smtClean="0"/>
              <a:t>1/ I </a:t>
            </a:r>
            <a:r>
              <a:rPr lang="en-GB" sz="2000" dirty="0" smtClean="0">
                <a:solidFill>
                  <a:srgbClr val="FF0000"/>
                </a:solidFill>
              </a:rPr>
              <a:t>accept</a:t>
            </a:r>
            <a:r>
              <a:rPr lang="en-GB" sz="2000" dirty="0" smtClean="0"/>
              <a:t> the challenge. Everyone can come </a:t>
            </a:r>
            <a:r>
              <a:rPr lang="en-GB" sz="2000" dirty="0" smtClean="0">
                <a:solidFill>
                  <a:srgbClr val="FF0000"/>
                </a:solidFill>
              </a:rPr>
              <a:t>except</a:t>
            </a:r>
            <a:r>
              <a:rPr lang="en-GB" sz="2000" dirty="0" smtClean="0"/>
              <a:t> for you.</a:t>
            </a:r>
          </a:p>
          <a:p>
            <a:pPr algn="l"/>
            <a:r>
              <a:rPr lang="en-GB" sz="2000" dirty="0" smtClean="0"/>
              <a:t>2/ February,  disappoint,  neighbour,  mayor</a:t>
            </a:r>
          </a:p>
          <a:p>
            <a:pPr algn="l"/>
            <a:r>
              <a:rPr lang="en-GB" sz="2000" dirty="0" smtClean="0"/>
              <a:t>3/ Present progressive  - </a:t>
            </a:r>
            <a:r>
              <a:rPr lang="en-GB" sz="2000" dirty="0" smtClean="0">
                <a:solidFill>
                  <a:srgbClr val="FF0000"/>
                </a:solidFill>
              </a:rPr>
              <a:t>Georgia is doing her homework.</a:t>
            </a:r>
          </a:p>
          <a:p>
            <a:pPr algn="l"/>
            <a:r>
              <a:rPr lang="en-GB" sz="2000" dirty="0" smtClean="0"/>
              <a:t>Past progressive – </a:t>
            </a:r>
            <a:r>
              <a:rPr lang="en-GB" sz="2000" dirty="0" smtClean="0">
                <a:solidFill>
                  <a:srgbClr val="FF0000"/>
                </a:solidFill>
              </a:rPr>
              <a:t>Georgia was doing her homework.</a:t>
            </a:r>
          </a:p>
          <a:p>
            <a:pPr algn="l"/>
            <a:r>
              <a:rPr lang="en-GB" sz="2000" dirty="0" smtClean="0"/>
              <a:t>4/ cheeta</a:t>
            </a:r>
            <a:r>
              <a:rPr lang="en-GB" sz="2000" dirty="0" smtClean="0">
                <a:solidFill>
                  <a:srgbClr val="FF0000"/>
                </a:solidFill>
              </a:rPr>
              <a:t>h</a:t>
            </a:r>
            <a:r>
              <a:rPr lang="en-GB" sz="2000" dirty="0" smtClean="0"/>
              <a:t>, r</a:t>
            </a:r>
            <a:r>
              <a:rPr lang="en-GB" sz="2000" dirty="0" smtClean="0">
                <a:solidFill>
                  <a:srgbClr val="FF0000"/>
                </a:solidFill>
              </a:rPr>
              <a:t>h</a:t>
            </a:r>
            <a:r>
              <a:rPr lang="en-GB" sz="2000" dirty="0" smtClean="0"/>
              <a:t>yme, de</a:t>
            </a:r>
            <a:r>
              <a:rPr lang="en-GB" sz="2000" dirty="0" smtClean="0">
                <a:solidFill>
                  <a:srgbClr val="FF0000"/>
                </a:solidFill>
              </a:rPr>
              <a:t>b</a:t>
            </a:r>
            <a:r>
              <a:rPr lang="en-GB" sz="2000" dirty="0" smtClean="0"/>
              <a:t>t, forei</a:t>
            </a:r>
            <a:r>
              <a:rPr lang="en-GB" sz="2000" dirty="0" smtClean="0">
                <a:solidFill>
                  <a:srgbClr val="FF0000"/>
                </a:solidFill>
              </a:rPr>
              <a:t>g</a:t>
            </a:r>
            <a:r>
              <a:rPr lang="en-GB" sz="2000" dirty="0" smtClean="0"/>
              <a:t>n, s</a:t>
            </a:r>
            <a:r>
              <a:rPr lang="en-GB" sz="2000" dirty="0" smtClean="0">
                <a:solidFill>
                  <a:srgbClr val="FF0000"/>
                </a:solidFill>
              </a:rPr>
              <a:t>c</a:t>
            </a:r>
            <a:r>
              <a:rPr lang="en-GB" sz="2000" dirty="0" smtClean="0"/>
              <a:t>issors,</a:t>
            </a:r>
          </a:p>
          <a:p>
            <a:pPr marL="609600" indent="-609600" algn="l">
              <a:defRPr/>
            </a:pPr>
            <a:r>
              <a:rPr lang="en-GB" sz="2000" dirty="0" smtClean="0"/>
              <a:t>5/ </a:t>
            </a:r>
            <a:r>
              <a:rPr lang="en-GB" sz="2000" dirty="0">
                <a:solidFill>
                  <a:schemeClr val="tx1"/>
                </a:solidFill>
              </a:rPr>
              <a:t>The teacher told them to leave </a:t>
            </a:r>
            <a:r>
              <a:rPr lang="en-GB" sz="2000" dirty="0" smtClean="0">
                <a:solidFill>
                  <a:srgbClr val="FF0000"/>
                </a:solidFill>
              </a:rPr>
              <a:t>their </a:t>
            </a:r>
            <a:r>
              <a:rPr lang="en-GB" sz="2000" dirty="0" smtClean="0">
                <a:solidFill>
                  <a:schemeClr val="tx1"/>
                </a:solidFill>
              </a:rPr>
              <a:t>books </a:t>
            </a:r>
            <a:r>
              <a:rPr lang="en-GB" sz="2000" dirty="0">
                <a:solidFill>
                  <a:schemeClr val="tx1"/>
                </a:solidFill>
              </a:rPr>
              <a:t>on the desk. </a:t>
            </a:r>
          </a:p>
          <a:p>
            <a:pPr marL="609600" indent="-609600" algn="l">
              <a:defRPr/>
            </a:pPr>
            <a:r>
              <a:rPr lang="en-GB" sz="2000" dirty="0">
                <a:solidFill>
                  <a:schemeClr val="tx1"/>
                </a:solidFill>
              </a:rPr>
              <a:t>Billy is always </a:t>
            </a:r>
            <a:r>
              <a:rPr lang="en-GB" sz="2000" dirty="0" smtClean="0">
                <a:solidFill>
                  <a:srgbClr val="FF0000"/>
                </a:solidFill>
              </a:rPr>
              <a:t>there </a:t>
            </a:r>
            <a:r>
              <a:rPr lang="en-GB" sz="2000" dirty="0">
                <a:solidFill>
                  <a:schemeClr val="tx1"/>
                </a:solidFill>
              </a:rPr>
              <a:t>on time.</a:t>
            </a:r>
          </a:p>
          <a:p>
            <a:pPr marL="609600" indent="-609600" algn="l">
              <a:defRPr/>
            </a:pPr>
            <a:r>
              <a:rPr lang="en-GB" sz="2000" dirty="0" smtClean="0">
                <a:solidFill>
                  <a:srgbClr val="FF0000"/>
                </a:solidFill>
              </a:rPr>
              <a:t>There </a:t>
            </a:r>
            <a:r>
              <a:rPr lang="en-GB" sz="2000" dirty="0" smtClean="0">
                <a:solidFill>
                  <a:schemeClr val="tx1"/>
                </a:solidFill>
              </a:rPr>
              <a:t>are </a:t>
            </a:r>
            <a:r>
              <a:rPr lang="en-GB" sz="2000" dirty="0">
                <a:solidFill>
                  <a:schemeClr val="tx1"/>
                </a:solidFill>
              </a:rPr>
              <a:t>over 900 students at our school.</a:t>
            </a:r>
          </a:p>
          <a:p>
            <a:pPr algn="l"/>
            <a:endParaRPr lang="en-GB" dirty="0" smtClean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412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/>
        </p:nvSpPr>
        <p:spPr>
          <a:xfrm>
            <a:off x="6187252" y="1748559"/>
            <a:ext cx="283504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1355095"/>
            <a:ext cx="6120680" cy="987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dirty="0" smtClean="0">
              <a:latin typeface="+mj-lt"/>
            </a:endParaRPr>
          </a:p>
          <a:p>
            <a:pPr algn="ctr"/>
            <a:r>
              <a:rPr lang="en-GB" sz="2800" dirty="0" smtClean="0">
                <a:latin typeface="+mj-lt"/>
              </a:rPr>
              <a:t>WEEK 1B</a:t>
            </a:r>
          </a:p>
          <a:p>
            <a:pPr algn="ctr"/>
            <a:endParaRPr lang="en-GB" sz="2800" dirty="0" smtClean="0">
              <a:latin typeface="+mj-lt"/>
            </a:endParaRPr>
          </a:p>
          <a:p>
            <a:r>
              <a:rPr lang="en-GB" sz="2000" dirty="0" smtClean="0">
                <a:latin typeface="+mj-lt"/>
              </a:rPr>
              <a:t>1/ Practise spelling these tricky spellings:</a:t>
            </a:r>
          </a:p>
          <a:p>
            <a:r>
              <a:rPr lang="en-GB" sz="2000" dirty="0">
                <a:solidFill>
                  <a:srgbClr val="FF0000"/>
                </a:solidFill>
                <a:latin typeface="+mj-lt"/>
              </a:rPr>
              <a:t>h</a:t>
            </a:r>
            <a:r>
              <a:rPr lang="en-GB" sz="2000" dirty="0" smtClean="0">
                <a:solidFill>
                  <a:srgbClr val="FF0000"/>
                </a:solidFill>
                <a:latin typeface="+mj-lt"/>
              </a:rPr>
              <a:t>andkerchief,   </a:t>
            </a:r>
            <a:r>
              <a:rPr lang="en-GB" sz="2000" dirty="0" err="1" smtClean="0">
                <a:solidFill>
                  <a:srgbClr val="FF0000"/>
                </a:solidFill>
                <a:latin typeface="+mj-lt"/>
              </a:rPr>
              <a:t>autunmn</a:t>
            </a:r>
            <a:r>
              <a:rPr lang="en-GB" sz="2000" dirty="0" smtClean="0">
                <a:solidFill>
                  <a:srgbClr val="FF0000"/>
                </a:solidFill>
                <a:latin typeface="+mj-lt"/>
              </a:rPr>
              <a:t>   receipt,   solemn</a:t>
            </a:r>
          </a:p>
          <a:p>
            <a:r>
              <a:rPr lang="en-GB" sz="2000" dirty="0" smtClean="0">
                <a:latin typeface="+mj-lt"/>
              </a:rPr>
              <a:t>2/ Add a colon to this sentence.</a:t>
            </a:r>
            <a:r>
              <a:rPr lang="en-GB" sz="2000" dirty="0">
                <a:latin typeface="+mj-lt"/>
                <a:cs typeface="Arial" pitchFamily="34" charset="0"/>
                <a:sym typeface="Wingdings" pitchFamily="2" charset="2"/>
              </a:rPr>
              <a:t/>
            </a:r>
            <a:br>
              <a:rPr lang="en-GB" sz="2000" dirty="0">
                <a:latin typeface="+mj-lt"/>
                <a:cs typeface="Arial" pitchFamily="34" charset="0"/>
                <a:sym typeface="Wingdings" pitchFamily="2" charset="2"/>
              </a:rPr>
            </a:br>
            <a:r>
              <a:rPr lang="en-GB" sz="2000" dirty="0">
                <a:solidFill>
                  <a:srgbClr val="FF0000"/>
                </a:solidFill>
                <a:latin typeface="+mj-lt"/>
                <a:cs typeface="Arial" pitchFamily="34" charset="0"/>
                <a:sym typeface="Wingdings" pitchFamily="2" charset="2"/>
              </a:rPr>
              <a:t>In front of him were the </a:t>
            </a:r>
            <a:r>
              <a:rPr lang="en-GB" sz="2000" dirty="0" smtClean="0">
                <a:solidFill>
                  <a:srgbClr val="FF0000"/>
                </a:solidFill>
                <a:latin typeface="+mj-lt"/>
                <a:cs typeface="Arial" pitchFamily="34" charset="0"/>
                <a:sym typeface="Wingdings" pitchFamily="2" charset="2"/>
              </a:rPr>
              <a:t>following </a:t>
            </a:r>
            <a:r>
              <a:rPr lang="en-GB" sz="2000" dirty="0">
                <a:solidFill>
                  <a:srgbClr val="FF0000"/>
                </a:solidFill>
                <a:latin typeface="+mj-lt"/>
                <a:cs typeface="Arial" pitchFamily="34" charset="0"/>
                <a:sym typeface="Wingdings" pitchFamily="2" charset="2"/>
              </a:rPr>
              <a:t>mince pies, holly and other delicious delights</a:t>
            </a:r>
            <a:r>
              <a:rPr lang="en-GB" sz="2000" dirty="0" smtClean="0">
                <a:solidFill>
                  <a:srgbClr val="FF0000"/>
                </a:solidFill>
                <a:latin typeface="+mj-lt"/>
                <a:cs typeface="Arial" pitchFamily="34" charset="0"/>
                <a:sym typeface="Wingdings" pitchFamily="2" charset="2"/>
              </a:rPr>
              <a:t>.</a:t>
            </a:r>
          </a:p>
          <a:p>
            <a:r>
              <a:rPr lang="en-GB" sz="2000" i="1" dirty="0" smtClean="0">
                <a:solidFill>
                  <a:schemeClr val="tx1"/>
                </a:solidFill>
                <a:latin typeface="+mj-lt"/>
                <a:cs typeface="Arial" pitchFamily="34" charset="0"/>
                <a:sym typeface="Wingdings" pitchFamily="2" charset="2"/>
              </a:rPr>
              <a:t>3/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Add direct speech.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+mj-lt"/>
                <a:cs typeface="Comic Sans MS"/>
              </a:rPr>
              <a:t>jack 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Comic Sans MS"/>
              </a:rPr>
              <a:t>whispered are we safe yet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Comic Sans MS"/>
              </a:rPr>
              <a:t>?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Comic Sans MS"/>
              </a:rPr>
              <a:t>4/Add a colon or semi-colon</a:t>
            </a:r>
            <a:endParaRPr lang="en-GB" altLang="en-US" sz="2000" dirty="0">
              <a:solidFill>
                <a:schemeClr val="tx1"/>
              </a:solidFill>
              <a:latin typeface="+mj-lt"/>
              <a:ea typeface="Sassoon Infant Rg" pitchFamily="50" charset="0"/>
              <a:cs typeface="Sassoon Infant Rg" pitchFamily="50" charset="0"/>
            </a:endParaRPr>
          </a:p>
          <a:p>
            <a:r>
              <a:rPr lang="en-GB" altLang="en-US" sz="2000" dirty="0">
                <a:solidFill>
                  <a:srgbClr val="FF0000"/>
                </a:solidFill>
                <a:latin typeface="+mj-lt"/>
                <a:ea typeface="Sassoon Infant Rg" pitchFamily="50" charset="0"/>
                <a:cs typeface="Sassoon Infant Rg" pitchFamily="50" charset="0"/>
              </a:rPr>
              <a:t>Some children like to play tag at </a:t>
            </a:r>
            <a:r>
              <a:rPr lang="en-GB" altLang="en-US" sz="2000" dirty="0" smtClean="0">
                <a:solidFill>
                  <a:srgbClr val="FF0000"/>
                </a:solidFill>
                <a:latin typeface="+mj-lt"/>
                <a:ea typeface="Sassoon Infant Rg" pitchFamily="50" charset="0"/>
                <a:cs typeface="Sassoon Infant Rg" pitchFamily="50" charset="0"/>
              </a:rPr>
              <a:t>playtime </a:t>
            </a:r>
            <a:r>
              <a:rPr lang="en-GB" altLang="en-US" sz="2000" dirty="0">
                <a:solidFill>
                  <a:srgbClr val="FF0000"/>
                </a:solidFill>
                <a:latin typeface="+mj-lt"/>
                <a:ea typeface="Sassoon Infant Rg" pitchFamily="50" charset="0"/>
                <a:cs typeface="Sassoon Infant Rg" pitchFamily="50" charset="0"/>
              </a:rPr>
              <a:t>others like to play quieter games</a:t>
            </a:r>
            <a:r>
              <a:rPr lang="en-GB" altLang="en-US" sz="2000" dirty="0" smtClean="0">
                <a:solidFill>
                  <a:srgbClr val="FF0000"/>
                </a:solidFill>
                <a:latin typeface="+mj-lt"/>
                <a:ea typeface="Sassoon Infant Rg" pitchFamily="50" charset="0"/>
                <a:cs typeface="Sassoon Infant Rg" pitchFamily="50" charset="0"/>
              </a:rPr>
              <a:t>.</a:t>
            </a:r>
          </a:p>
          <a:p>
            <a:r>
              <a:rPr lang="en-GB" altLang="en-US" sz="2000" dirty="0" smtClean="0">
                <a:latin typeface="+mj-lt"/>
                <a:ea typeface="Sassoon Infant Rg" pitchFamily="50" charset="0"/>
                <a:cs typeface="Sassoon Infant Rg" pitchFamily="50" charset="0"/>
              </a:rPr>
              <a:t>5/ Identify all the determiners.</a:t>
            </a:r>
          </a:p>
          <a:p>
            <a:r>
              <a:rPr lang="en-GB" altLang="en-US" sz="2000" dirty="0" smtClean="0">
                <a:solidFill>
                  <a:srgbClr val="FF0000"/>
                </a:solidFill>
                <a:latin typeface="+mj-lt"/>
                <a:ea typeface="Sassoon Infant Rg" pitchFamily="50" charset="0"/>
                <a:cs typeface="Sassoon Infant Rg" pitchFamily="50" charset="0"/>
              </a:rPr>
              <a:t>Three horses played in each field and ate some hay.</a:t>
            </a:r>
            <a:endParaRPr lang="en-GB" altLang="en-US" sz="2000" dirty="0">
              <a:solidFill>
                <a:srgbClr val="FF0000"/>
              </a:solidFill>
              <a:latin typeface="+mj-lt"/>
              <a:ea typeface="Sassoon Infant Rg" pitchFamily="50" charset="0"/>
              <a:cs typeface="Sassoon Infant Rg" pitchFamily="50" charset="0"/>
            </a:endParaRPr>
          </a:p>
          <a:p>
            <a:endParaRPr lang="en-US" sz="2000" dirty="0">
              <a:solidFill>
                <a:schemeClr val="accent2">
                  <a:lumMod val="90000"/>
                  <a:lumOff val="10000"/>
                </a:schemeClr>
              </a:solidFill>
              <a:latin typeface="Comic Sans MS"/>
              <a:cs typeface="Comic Sans MS"/>
            </a:endParaRP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pPr algn="ctr"/>
            <a:endParaRPr lang="en-GB" sz="2000" dirty="0"/>
          </a:p>
          <a:p>
            <a:pPr algn="ctr"/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Answers 1B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276872"/>
            <a:ext cx="6858000" cy="4176464"/>
          </a:xfrm>
        </p:spPr>
        <p:txBody>
          <a:bodyPr/>
          <a:lstStyle/>
          <a:p>
            <a:pPr algn="l"/>
            <a:r>
              <a:rPr lang="en-GB" sz="1800" dirty="0"/>
              <a:t>1/ Practise spelling these tricky spellings:</a:t>
            </a:r>
          </a:p>
          <a:p>
            <a:pPr algn="l"/>
            <a:r>
              <a:rPr lang="en-GB" sz="1800" dirty="0">
                <a:solidFill>
                  <a:srgbClr val="FF0000"/>
                </a:solidFill>
              </a:rPr>
              <a:t>handkerchief,   </a:t>
            </a:r>
            <a:r>
              <a:rPr lang="en-GB" sz="1800" dirty="0" smtClean="0">
                <a:solidFill>
                  <a:srgbClr val="FF0000"/>
                </a:solidFill>
              </a:rPr>
              <a:t>autumn   </a:t>
            </a:r>
            <a:r>
              <a:rPr lang="en-GB" sz="1800" dirty="0">
                <a:solidFill>
                  <a:srgbClr val="FF0000"/>
                </a:solidFill>
              </a:rPr>
              <a:t>receipt,   solemn</a:t>
            </a:r>
          </a:p>
          <a:p>
            <a:pPr algn="l"/>
            <a:r>
              <a:rPr lang="en-GB" sz="1800" dirty="0"/>
              <a:t>2/ Add a colon to this sentence.</a:t>
            </a:r>
            <a:r>
              <a:rPr lang="en-GB" sz="1800" dirty="0">
                <a:cs typeface="Arial" pitchFamily="34" charset="0"/>
                <a:sym typeface="Wingdings" pitchFamily="2" charset="2"/>
              </a:rPr>
              <a:t/>
            </a:r>
            <a:br>
              <a:rPr lang="en-GB" sz="1800" dirty="0">
                <a:cs typeface="Arial" pitchFamily="34" charset="0"/>
                <a:sym typeface="Wingdings" pitchFamily="2" charset="2"/>
              </a:rPr>
            </a:br>
            <a:r>
              <a:rPr lang="en-GB" sz="1800" dirty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In front of him were the </a:t>
            </a:r>
            <a:r>
              <a:rPr lang="en-GB" sz="1800" dirty="0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following</a:t>
            </a:r>
            <a:r>
              <a:rPr lang="en-GB" sz="1800" dirty="0" smtClean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: </a:t>
            </a:r>
            <a:r>
              <a:rPr lang="en-GB" sz="1800" dirty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mince pies, holly and other delicious delights.</a:t>
            </a:r>
          </a:p>
          <a:p>
            <a:pPr algn="l"/>
            <a:r>
              <a:rPr lang="en-GB" sz="1800" i="1" dirty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3/</a:t>
            </a:r>
            <a:r>
              <a:rPr lang="en-US" sz="1800" dirty="0">
                <a:solidFill>
                  <a:schemeClr val="tx1"/>
                </a:solidFill>
                <a:cs typeface="Arial" pitchFamily="34" charset="0"/>
              </a:rPr>
              <a:t> Add direct speech.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  <a:cs typeface="Comic Sans MS"/>
              </a:rPr>
              <a:t>J</a:t>
            </a:r>
            <a:r>
              <a:rPr lang="en-US" sz="1800" dirty="0" smtClean="0">
                <a:solidFill>
                  <a:srgbClr val="FF0000"/>
                </a:solidFill>
                <a:cs typeface="Comic Sans MS"/>
              </a:rPr>
              <a:t>ack whispered, “Are </a:t>
            </a:r>
            <a:r>
              <a:rPr lang="en-US" sz="1800" dirty="0">
                <a:solidFill>
                  <a:srgbClr val="FF0000"/>
                </a:solidFill>
                <a:cs typeface="Comic Sans MS"/>
              </a:rPr>
              <a:t>we safe yet</a:t>
            </a:r>
            <a:r>
              <a:rPr lang="en-US" sz="1800" dirty="0" smtClean="0">
                <a:solidFill>
                  <a:srgbClr val="FF0000"/>
                </a:solidFill>
                <a:cs typeface="Comic Sans MS"/>
              </a:rPr>
              <a:t>?”</a:t>
            </a:r>
            <a:endParaRPr lang="en-US" sz="1800" dirty="0">
              <a:solidFill>
                <a:srgbClr val="FF0000"/>
              </a:solidFill>
              <a:cs typeface="Comic Sans MS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cs typeface="Comic Sans MS"/>
              </a:rPr>
              <a:t>4/Add a colon or semi-colon</a:t>
            </a:r>
            <a:endParaRPr lang="en-GB" altLang="en-US" sz="1800" dirty="0">
              <a:solidFill>
                <a:schemeClr val="tx1"/>
              </a:solidFill>
              <a:ea typeface="Sassoon Infant Rg" pitchFamily="50" charset="0"/>
              <a:cs typeface="Sassoon Infant Rg" pitchFamily="50" charset="0"/>
            </a:endParaRPr>
          </a:p>
          <a:p>
            <a:pPr algn="l"/>
            <a:r>
              <a:rPr lang="en-GB" altLang="en-US" sz="1800" dirty="0">
                <a:solidFill>
                  <a:srgbClr val="FF0000"/>
                </a:solidFill>
                <a:ea typeface="Sassoon Infant Rg" pitchFamily="50" charset="0"/>
                <a:cs typeface="Sassoon Infant Rg" pitchFamily="50" charset="0"/>
              </a:rPr>
              <a:t>Some children like to play tag at playtime; others like to play quieter games.</a:t>
            </a:r>
          </a:p>
          <a:p>
            <a:pPr algn="l"/>
            <a:r>
              <a:rPr lang="en-GB" altLang="en-US" sz="1800" dirty="0">
                <a:ea typeface="Sassoon Infant Rg" pitchFamily="50" charset="0"/>
                <a:cs typeface="Sassoon Infant Rg" pitchFamily="50" charset="0"/>
              </a:rPr>
              <a:t>5/ Identify all the determiners.</a:t>
            </a:r>
          </a:p>
          <a:p>
            <a:pPr algn="l"/>
            <a:r>
              <a:rPr lang="en-GB" altLang="en-US" sz="1800" dirty="0">
                <a:solidFill>
                  <a:schemeClr val="tx1"/>
                </a:solidFill>
                <a:ea typeface="Sassoon Infant Rg" pitchFamily="50" charset="0"/>
                <a:cs typeface="Sassoon Infant Rg" pitchFamily="50" charset="0"/>
              </a:rPr>
              <a:t>Three</a:t>
            </a:r>
            <a:r>
              <a:rPr lang="en-GB" altLang="en-US" sz="1800" dirty="0">
                <a:solidFill>
                  <a:srgbClr val="FF0000"/>
                </a:solidFill>
                <a:ea typeface="Sassoon Infant Rg" pitchFamily="50" charset="0"/>
                <a:cs typeface="Sassoon Infant Rg" pitchFamily="50" charset="0"/>
              </a:rPr>
              <a:t> horses played in </a:t>
            </a:r>
            <a:r>
              <a:rPr lang="en-GB" altLang="en-US" sz="1800" dirty="0">
                <a:solidFill>
                  <a:schemeClr val="tx1"/>
                </a:solidFill>
                <a:ea typeface="Sassoon Infant Rg" pitchFamily="50" charset="0"/>
                <a:cs typeface="Sassoon Infant Rg" pitchFamily="50" charset="0"/>
              </a:rPr>
              <a:t>each</a:t>
            </a:r>
            <a:r>
              <a:rPr lang="en-GB" altLang="en-US" sz="1800" dirty="0">
                <a:solidFill>
                  <a:srgbClr val="FF0000"/>
                </a:solidFill>
                <a:ea typeface="Sassoon Infant Rg" pitchFamily="50" charset="0"/>
                <a:cs typeface="Sassoon Infant Rg" pitchFamily="50" charset="0"/>
              </a:rPr>
              <a:t> field and ate </a:t>
            </a:r>
            <a:r>
              <a:rPr lang="en-GB" altLang="en-US" sz="1800" dirty="0">
                <a:solidFill>
                  <a:schemeClr val="tx1"/>
                </a:solidFill>
                <a:ea typeface="Sassoon Infant Rg" pitchFamily="50" charset="0"/>
                <a:cs typeface="Sassoon Infant Rg" pitchFamily="50" charset="0"/>
              </a:rPr>
              <a:t>some</a:t>
            </a:r>
            <a:r>
              <a:rPr lang="en-GB" altLang="en-US" sz="1800" dirty="0">
                <a:solidFill>
                  <a:srgbClr val="FF0000"/>
                </a:solidFill>
                <a:ea typeface="Sassoon Infant Rg" pitchFamily="50" charset="0"/>
                <a:cs typeface="Sassoon Infant Rg" pitchFamily="50" charset="0"/>
              </a:rPr>
              <a:t> hay.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586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1C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060848"/>
            <a:ext cx="7992888" cy="4320480"/>
          </a:xfrm>
        </p:spPr>
        <p:txBody>
          <a:bodyPr/>
          <a:lstStyle/>
          <a:p>
            <a:pPr algn="l"/>
            <a:r>
              <a:rPr lang="en-GB" sz="2000" dirty="0" smtClean="0"/>
              <a:t>1/ Add a pair of dashes</a:t>
            </a:r>
          </a:p>
          <a:p>
            <a:pPr algn="l"/>
            <a:r>
              <a:rPr lang="en-GB" sz="2000" dirty="0" smtClean="0">
                <a:solidFill>
                  <a:srgbClr val="FF0000"/>
                </a:solidFill>
              </a:rPr>
              <a:t>My favourite sandwich filling egg </a:t>
            </a:r>
            <a:r>
              <a:rPr lang="en-GB" sz="2000" dirty="0" err="1" smtClean="0">
                <a:solidFill>
                  <a:srgbClr val="FF0000"/>
                </a:solidFill>
              </a:rPr>
              <a:t>mayonaise</a:t>
            </a:r>
            <a:r>
              <a:rPr lang="en-GB" sz="2000" dirty="0" smtClean="0">
                <a:solidFill>
                  <a:srgbClr val="FF0000"/>
                </a:solidFill>
              </a:rPr>
              <a:t> is also my Mum’s favourite.</a:t>
            </a:r>
          </a:p>
          <a:p>
            <a:pPr algn="l"/>
            <a:r>
              <a:rPr lang="en-GB" sz="2000" dirty="0" smtClean="0"/>
              <a:t>2/ Find 5 words with an </a:t>
            </a:r>
            <a:r>
              <a:rPr lang="en-GB" sz="2000" dirty="0" err="1" smtClean="0"/>
              <a:t>ie</a:t>
            </a:r>
            <a:r>
              <a:rPr lang="en-GB" sz="2000" dirty="0" smtClean="0"/>
              <a:t> pattern and 5 with an </a:t>
            </a:r>
            <a:r>
              <a:rPr lang="en-GB" sz="2000" dirty="0" err="1" smtClean="0"/>
              <a:t>ei</a:t>
            </a:r>
            <a:r>
              <a:rPr lang="en-GB" sz="2000" dirty="0" smtClean="0"/>
              <a:t> pattern</a:t>
            </a:r>
          </a:p>
          <a:p>
            <a:pPr algn="l"/>
            <a:r>
              <a:rPr lang="en-GB" sz="2000" dirty="0" smtClean="0"/>
              <a:t>3/ Identify the prepositions.</a:t>
            </a:r>
          </a:p>
          <a:p>
            <a:pPr algn="l"/>
            <a:r>
              <a:rPr lang="en-GB" sz="2000" dirty="0" smtClean="0">
                <a:solidFill>
                  <a:srgbClr val="FF0000"/>
                </a:solidFill>
              </a:rPr>
              <a:t>I fell asleep during the film.  </a:t>
            </a:r>
          </a:p>
          <a:p>
            <a:pPr algn="l"/>
            <a:r>
              <a:rPr lang="en-GB" sz="2000" dirty="0" smtClean="0">
                <a:solidFill>
                  <a:srgbClr val="FF0000"/>
                </a:solidFill>
              </a:rPr>
              <a:t>We have to return at twelve o’clock.</a:t>
            </a:r>
          </a:p>
          <a:p>
            <a:pPr algn="l"/>
            <a:r>
              <a:rPr lang="en-GB" sz="2000" dirty="0" smtClean="0"/>
              <a:t>4/  Write this sentence in the present perfect</a:t>
            </a:r>
          </a:p>
          <a:p>
            <a:pPr algn="l"/>
            <a:r>
              <a:rPr lang="en-GB" sz="2000" dirty="0" smtClean="0">
                <a:solidFill>
                  <a:srgbClr val="FF0000"/>
                </a:solidFill>
              </a:rPr>
              <a:t>Lily eats all the cakes.</a:t>
            </a:r>
          </a:p>
          <a:p>
            <a:pPr algn="l"/>
            <a:r>
              <a:rPr lang="en-GB" sz="2000" dirty="0" smtClean="0"/>
              <a:t>5/ Identify the adverbial phrase</a:t>
            </a:r>
          </a:p>
          <a:p>
            <a:pPr algn="l"/>
            <a:r>
              <a:rPr lang="en-GB" sz="2000" dirty="0" smtClean="0">
                <a:solidFill>
                  <a:srgbClr val="FF0000"/>
                </a:solidFill>
              </a:rPr>
              <a:t>The new girl spoke in a very rude manner.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66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Answers 1C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1844824"/>
            <a:ext cx="6858000" cy="4536504"/>
          </a:xfrm>
        </p:spPr>
        <p:txBody>
          <a:bodyPr/>
          <a:lstStyle/>
          <a:p>
            <a:pPr algn="l"/>
            <a:r>
              <a:rPr lang="en-GB" sz="1600" dirty="0"/>
              <a:t>1/ Add a pair of dashes</a:t>
            </a:r>
          </a:p>
          <a:p>
            <a:pPr algn="l"/>
            <a:r>
              <a:rPr lang="en-GB" sz="1600" dirty="0">
                <a:solidFill>
                  <a:srgbClr val="FF0000"/>
                </a:solidFill>
              </a:rPr>
              <a:t>My favourite sandwich </a:t>
            </a:r>
            <a:r>
              <a:rPr lang="en-GB" sz="1600" dirty="0" smtClean="0">
                <a:solidFill>
                  <a:srgbClr val="FF0000"/>
                </a:solidFill>
              </a:rPr>
              <a:t>filling </a:t>
            </a:r>
            <a:r>
              <a:rPr lang="en-GB" sz="1600" dirty="0" smtClean="0">
                <a:solidFill>
                  <a:schemeClr val="tx1"/>
                </a:solidFill>
              </a:rPr>
              <a:t>-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sz="1600" dirty="0">
                <a:solidFill>
                  <a:srgbClr val="FF0000"/>
                </a:solidFill>
              </a:rPr>
              <a:t>egg </a:t>
            </a:r>
            <a:r>
              <a:rPr lang="en-GB" sz="1600" dirty="0" err="1">
                <a:solidFill>
                  <a:srgbClr val="FF0000"/>
                </a:solidFill>
              </a:rPr>
              <a:t>mayonaise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smtClean="0">
                <a:solidFill>
                  <a:schemeClr val="tx1"/>
                </a:solidFill>
              </a:rPr>
              <a:t>- </a:t>
            </a:r>
            <a:r>
              <a:rPr lang="en-GB" sz="1600" dirty="0" smtClean="0">
                <a:solidFill>
                  <a:srgbClr val="FF0000"/>
                </a:solidFill>
              </a:rPr>
              <a:t>is </a:t>
            </a:r>
            <a:r>
              <a:rPr lang="en-GB" sz="1600" dirty="0">
                <a:solidFill>
                  <a:srgbClr val="FF0000"/>
                </a:solidFill>
              </a:rPr>
              <a:t>also my Mum’s favourite.</a:t>
            </a:r>
          </a:p>
          <a:p>
            <a:pPr algn="l"/>
            <a:r>
              <a:rPr lang="en-GB" sz="1600" dirty="0"/>
              <a:t>2/ Find 5 words with an </a:t>
            </a:r>
            <a:r>
              <a:rPr lang="en-GB" sz="1600" dirty="0" err="1"/>
              <a:t>ie</a:t>
            </a:r>
            <a:r>
              <a:rPr lang="en-GB" sz="1600" dirty="0"/>
              <a:t> pattern and 5 with an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smtClean="0"/>
              <a:t>pattern – Here are a few: </a:t>
            </a:r>
            <a:r>
              <a:rPr lang="en-GB" sz="1600" dirty="0" err="1" smtClean="0">
                <a:solidFill>
                  <a:srgbClr val="FF0000"/>
                </a:solidFill>
              </a:rPr>
              <a:t>ie</a:t>
            </a:r>
            <a:r>
              <a:rPr lang="en-GB" sz="1600" dirty="0" smtClean="0"/>
              <a:t> field, believe, friend      </a:t>
            </a:r>
            <a:r>
              <a:rPr lang="en-GB" sz="1600" dirty="0" err="1" smtClean="0">
                <a:solidFill>
                  <a:srgbClr val="FF0000"/>
                </a:solidFill>
              </a:rPr>
              <a:t>ei</a:t>
            </a:r>
            <a:r>
              <a:rPr lang="en-GB" sz="1600" dirty="0" smtClean="0"/>
              <a:t> foreign , weight height</a:t>
            </a:r>
            <a:endParaRPr lang="en-GB" sz="1600" dirty="0"/>
          </a:p>
          <a:p>
            <a:pPr algn="l"/>
            <a:r>
              <a:rPr lang="en-GB" sz="1600" dirty="0"/>
              <a:t>3/ Identify the prepositions.</a:t>
            </a:r>
          </a:p>
          <a:p>
            <a:pPr algn="l"/>
            <a:r>
              <a:rPr lang="en-GB" sz="1600" dirty="0">
                <a:solidFill>
                  <a:srgbClr val="FF0000"/>
                </a:solidFill>
              </a:rPr>
              <a:t>I</a:t>
            </a:r>
            <a:r>
              <a:rPr lang="en-GB" sz="1600" dirty="0">
                <a:solidFill>
                  <a:schemeClr val="tx1"/>
                </a:solidFill>
              </a:rPr>
              <a:t> fell asleep during the film.  </a:t>
            </a:r>
          </a:p>
          <a:p>
            <a:pPr algn="l"/>
            <a:r>
              <a:rPr lang="en-GB" sz="1600" dirty="0">
                <a:solidFill>
                  <a:srgbClr val="FF0000"/>
                </a:solidFill>
              </a:rPr>
              <a:t>We </a:t>
            </a:r>
            <a:r>
              <a:rPr lang="en-GB" sz="1600" dirty="0">
                <a:solidFill>
                  <a:schemeClr val="tx1"/>
                </a:solidFill>
              </a:rPr>
              <a:t>have to return at twelve o’clock.</a:t>
            </a:r>
          </a:p>
          <a:p>
            <a:pPr algn="l"/>
            <a:r>
              <a:rPr lang="en-GB" sz="1600" dirty="0"/>
              <a:t>4/  Write this sentence in the present perfect</a:t>
            </a:r>
          </a:p>
          <a:p>
            <a:pPr algn="l"/>
            <a:r>
              <a:rPr lang="en-GB" sz="1600" dirty="0">
                <a:solidFill>
                  <a:schemeClr val="tx1"/>
                </a:solidFill>
              </a:rPr>
              <a:t>Lily eats all the cakes</a:t>
            </a:r>
            <a:r>
              <a:rPr lang="en-GB" sz="1600" dirty="0" smtClean="0">
                <a:solidFill>
                  <a:schemeClr val="tx1"/>
                </a:solidFill>
              </a:rPr>
              <a:t>. </a:t>
            </a:r>
            <a:r>
              <a:rPr lang="en-GB" sz="1600" dirty="0" smtClean="0">
                <a:solidFill>
                  <a:srgbClr val="FF0000"/>
                </a:solidFill>
              </a:rPr>
              <a:t>Lily has eaten the cakes.</a:t>
            </a:r>
            <a:endParaRPr lang="en-GB" sz="1600" dirty="0">
              <a:solidFill>
                <a:srgbClr val="FF0000"/>
              </a:solidFill>
            </a:endParaRPr>
          </a:p>
          <a:p>
            <a:pPr algn="l"/>
            <a:r>
              <a:rPr lang="en-GB" sz="1600" dirty="0"/>
              <a:t>5/ Identify the adverbial phrase</a:t>
            </a:r>
          </a:p>
          <a:p>
            <a:pPr algn="l"/>
            <a:r>
              <a:rPr lang="en-GB" sz="1600" dirty="0">
                <a:solidFill>
                  <a:schemeClr val="tx1"/>
                </a:solidFill>
              </a:rPr>
              <a:t>The new girl spoke </a:t>
            </a:r>
            <a:r>
              <a:rPr lang="en-GB" sz="1600" dirty="0">
                <a:solidFill>
                  <a:srgbClr val="FF0000"/>
                </a:solidFill>
              </a:rPr>
              <a:t>in a very rude manner</a:t>
            </a:r>
          </a:p>
        </p:txBody>
      </p:sp>
    </p:spTree>
    <p:extLst>
      <p:ext uri="{BB962C8B-B14F-4D97-AF65-F5344CB8AC3E}">
        <p14:creationId xmlns:p14="http://schemas.microsoft.com/office/powerpoint/2010/main" val="550949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2A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916832"/>
            <a:ext cx="6858000" cy="3744416"/>
          </a:xfrm>
        </p:spPr>
        <p:txBody>
          <a:bodyPr/>
          <a:lstStyle/>
          <a:p>
            <a:pPr algn="l"/>
            <a:r>
              <a:rPr lang="en-GB" sz="1400" dirty="0" smtClean="0"/>
              <a:t>1/ Correct all the capital letters.</a:t>
            </a:r>
          </a:p>
          <a:p>
            <a:pPr algn="l"/>
            <a:r>
              <a:rPr lang="en-GB" sz="1400" dirty="0" err="1" smtClean="0">
                <a:solidFill>
                  <a:srgbClr val="FF0000"/>
                </a:solidFill>
                <a:latin typeface="+mj-lt"/>
              </a:rPr>
              <a:t>billy</a:t>
            </a:r>
            <a:r>
              <a:rPr lang="en-GB" sz="1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1400" dirty="0">
                <a:solidFill>
                  <a:srgbClr val="FF0000"/>
                </a:solidFill>
                <a:latin typeface="+mj-lt"/>
              </a:rPr>
              <a:t>came to our school today from </a:t>
            </a:r>
            <a:r>
              <a:rPr lang="en-GB" sz="1400" dirty="0" err="1">
                <a:solidFill>
                  <a:srgbClr val="FF0000"/>
                </a:solidFill>
                <a:latin typeface="+mj-lt"/>
              </a:rPr>
              <a:t>canada</a:t>
            </a:r>
            <a:r>
              <a:rPr lang="en-GB" sz="1400" dirty="0">
                <a:solidFill>
                  <a:srgbClr val="FF0000"/>
                </a:solidFill>
                <a:latin typeface="+mj-lt"/>
              </a:rPr>
              <a:t>.  he wants to learn </a:t>
            </a:r>
            <a:r>
              <a:rPr lang="en-GB" sz="1400" dirty="0" err="1" smtClean="0">
                <a:solidFill>
                  <a:srgbClr val="FF0000"/>
                </a:solidFill>
                <a:latin typeface="+mj-lt"/>
              </a:rPr>
              <a:t>french</a:t>
            </a:r>
            <a:r>
              <a:rPr lang="en-GB" sz="1400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  <a:latin typeface="+mj-lt"/>
              </a:rPr>
              <a:t>2/ Write the plural for these words: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  <a:latin typeface="+mj-lt"/>
              </a:rPr>
              <a:t>d</a:t>
            </a:r>
            <a:r>
              <a:rPr lang="en-GB" sz="1400" dirty="0" smtClean="0">
                <a:solidFill>
                  <a:srgbClr val="FF0000"/>
                </a:solidFill>
                <a:latin typeface="+mj-lt"/>
              </a:rPr>
              <a:t>eer , cactus, person, louse, goose</a:t>
            </a:r>
          </a:p>
          <a:p>
            <a:pPr algn="l"/>
            <a:r>
              <a:rPr lang="en-GB" sz="1400" dirty="0" smtClean="0">
                <a:solidFill>
                  <a:schemeClr val="tx1"/>
                </a:solidFill>
                <a:latin typeface="+mj-lt"/>
              </a:rPr>
              <a:t>3/ </a:t>
            </a:r>
            <a:r>
              <a:rPr lang="en-GB" sz="1400" dirty="0" smtClean="0"/>
              <a:t>Put </a:t>
            </a:r>
            <a:r>
              <a:rPr lang="en-GB" sz="1400" dirty="0"/>
              <a:t>a colon in the correct place in the sentence.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I have three horses an elderly mare (called Ruby), and two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younger horses, </a:t>
            </a:r>
            <a:r>
              <a:rPr lang="en-GB" sz="1400" dirty="0" err="1">
                <a:solidFill>
                  <a:srgbClr val="FF0000"/>
                </a:solidFill>
              </a:rPr>
              <a:t>Seren</a:t>
            </a:r>
            <a:r>
              <a:rPr lang="en-GB" sz="1400" dirty="0">
                <a:solidFill>
                  <a:srgbClr val="FF0000"/>
                </a:solidFill>
              </a:rPr>
              <a:t> and Sylvie</a:t>
            </a:r>
            <a:r>
              <a:rPr lang="en-GB" sz="1400" dirty="0" smtClean="0">
                <a:solidFill>
                  <a:srgbClr val="FF0000"/>
                </a:solidFill>
              </a:rPr>
              <a:t>.</a:t>
            </a:r>
          </a:p>
          <a:p>
            <a:pPr algn="l"/>
            <a:r>
              <a:rPr lang="en-GB" sz="1400" dirty="0" smtClean="0">
                <a:solidFill>
                  <a:schemeClr val="tx1"/>
                </a:solidFill>
                <a:latin typeface="+mj-lt"/>
              </a:rPr>
              <a:t>4/ Complete the sentence using I or me.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  <a:latin typeface="+mj-lt"/>
              </a:rPr>
              <a:t>I wanted my dad to watch ---play football.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  <a:latin typeface="+mj-lt"/>
              </a:rPr>
              <a:t>Before the show, Hannah and --- made some toast.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  <a:latin typeface="+mj-lt"/>
              </a:rPr>
              <a:t>The gardener asked Boris and --- to plant some seeds.</a:t>
            </a:r>
          </a:p>
          <a:p>
            <a:pPr algn="l"/>
            <a:endParaRPr lang="en-GB" sz="1400" dirty="0" smtClean="0">
              <a:solidFill>
                <a:srgbClr val="FF0000"/>
              </a:solidFill>
              <a:latin typeface="+mj-lt"/>
            </a:endParaRPr>
          </a:p>
          <a:p>
            <a:pPr algn="l"/>
            <a:r>
              <a:rPr lang="en-GB" sz="1400" dirty="0" smtClean="0">
                <a:solidFill>
                  <a:schemeClr val="tx1"/>
                </a:solidFill>
                <a:latin typeface="+mj-lt"/>
              </a:rPr>
              <a:t>5/ </a:t>
            </a:r>
            <a:r>
              <a:rPr lang="en-GB" sz="1400" dirty="0" smtClean="0">
                <a:solidFill>
                  <a:srgbClr val="FF0000"/>
                </a:solidFill>
                <a:latin typeface="+mj-lt"/>
              </a:rPr>
              <a:t>John thanked him for his present.</a:t>
            </a:r>
          </a:p>
          <a:p>
            <a:pPr algn="l"/>
            <a:r>
              <a:rPr lang="en-GB" sz="1400" dirty="0" smtClean="0">
                <a:solidFill>
                  <a:schemeClr val="tx1"/>
                </a:solidFill>
                <a:latin typeface="+mj-lt"/>
              </a:rPr>
              <a:t>Is the word ‘his’ a preposition, an adjective, a verb or a determiner?</a:t>
            </a:r>
          </a:p>
          <a:p>
            <a:pPr algn="l"/>
            <a:endParaRPr lang="en-GB" sz="2000" dirty="0" smtClean="0">
              <a:solidFill>
                <a:srgbClr val="FF0000"/>
              </a:solidFill>
              <a:latin typeface="+mj-lt"/>
            </a:endParaRPr>
          </a:p>
          <a:p>
            <a:pPr algn="l"/>
            <a:endParaRPr lang="en-GB" sz="2000" dirty="0">
              <a:solidFill>
                <a:srgbClr val="FF0000"/>
              </a:solidFill>
            </a:endParaRPr>
          </a:p>
          <a:p>
            <a:pPr algn="l"/>
            <a:endParaRPr lang="en-GB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/>
              <p14:cNvContentPartPr/>
              <p14:nvPr/>
            </p14:nvContentPartPr>
            <p14:xfrm>
              <a:off x="-2142098" y="37320"/>
              <a:ext cx="4476960" cy="35290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166218" y="13200"/>
                <a:ext cx="4525200" cy="357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6" name="Ink 65"/>
              <p14:cNvContentPartPr/>
              <p14:nvPr/>
            </p14:nvContentPartPr>
            <p14:xfrm>
              <a:off x="-3284018" y="1933440"/>
              <a:ext cx="268200" cy="2289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308138" y="1909320"/>
                <a:ext cx="3164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7" name="Ink 66"/>
              <p14:cNvContentPartPr/>
              <p14:nvPr/>
            </p14:nvContentPartPr>
            <p14:xfrm>
              <a:off x="-2862971" y="6364680"/>
              <a:ext cx="37800" cy="720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923091" y="6244440"/>
                <a:ext cx="1576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8" name="Ink 67"/>
              <p14:cNvContentPartPr/>
              <p14:nvPr/>
            </p14:nvContentPartPr>
            <p14:xfrm>
              <a:off x="2793295" y="3752520"/>
              <a:ext cx="207" cy="36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79426" y="3728400"/>
                <a:ext cx="27945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9" name="Ink 68"/>
              <p14:cNvContentPartPr/>
              <p14:nvPr/>
            </p14:nvContentPartPr>
            <p14:xfrm>
              <a:off x="2811655" y="3924240"/>
              <a:ext cx="207" cy="36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97786" y="3900120"/>
                <a:ext cx="27945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0" name="Ink 69"/>
              <p14:cNvContentPartPr/>
              <p14:nvPr/>
            </p14:nvContentPartPr>
            <p14:xfrm>
              <a:off x="-2349971" y="6369360"/>
              <a:ext cx="360" cy="36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2410091" y="6249480"/>
                <a:ext cx="1202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1" name="Ink 70"/>
              <p14:cNvContentPartPr/>
              <p14:nvPr/>
            </p14:nvContentPartPr>
            <p14:xfrm>
              <a:off x="-1582451" y="6468360"/>
              <a:ext cx="360" cy="36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642571" y="6348480"/>
                <a:ext cx="1206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2" name="Ink 71"/>
              <p14:cNvContentPartPr/>
              <p14:nvPr/>
            </p14:nvContentPartPr>
            <p14:xfrm>
              <a:off x="-1979891" y="6684000"/>
              <a:ext cx="14760" cy="1116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-2040011" y="6564120"/>
                <a:ext cx="134640" cy="25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6316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Answers 2A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988840"/>
            <a:ext cx="6858000" cy="4464496"/>
          </a:xfrm>
        </p:spPr>
        <p:txBody>
          <a:bodyPr/>
          <a:lstStyle/>
          <a:p>
            <a:pPr algn="l"/>
            <a:r>
              <a:rPr lang="en-GB" sz="1400" dirty="0"/>
              <a:t>1/ Correct all the capital letters.</a:t>
            </a:r>
          </a:p>
          <a:p>
            <a:pPr algn="l"/>
            <a:r>
              <a:rPr lang="en-GB" sz="1400" dirty="0">
                <a:solidFill>
                  <a:schemeClr val="accent1"/>
                </a:solidFill>
              </a:rPr>
              <a:t>B</a:t>
            </a:r>
            <a:r>
              <a:rPr lang="en-GB" sz="1400" dirty="0" smtClean="0">
                <a:solidFill>
                  <a:srgbClr val="FF0000"/>
                </a:solidFill>
              </a:rPr>
              <a:t>illy </a:t>
            </a:r>
            <a:r>
              <a:rPr lang="en-GB" sz="1400" dirty="0">
                <a:solidFill>
                  <a:srgbClr val="FF0000"/>
                </a:solidFill>
              </a:rPr>
              <a:t>came to our school today from </a:t>
            </a:r>
            <a:r>
              <a:rPr lang="en-GB" sz="1400" dirty="0">
                <a:solidFill>
                  <a:srgbClr val="0070C0"/>
                </a:solidFill>
              </a:rPr>
              <a:t>C</a:t>
            </a:r>
            <a:r>
              <a:rPr lang="en-GB" sz="1400" dirty="0" smtClean="0">
                <a:solidFill>
                  <a:srgbClr val="FF0000"/>
                </a:solidFill>
              </a:rPr>
              <a:t>anada</a:t>
            </a:r>
            <a:r>
              <a:rPr lang="en-GB" sz="1400" dirty="0">
                <a:solidFill>
                  <a:srgbClr val="FF0000"/>
                </a:solidFill>
              </a:rPr>
              <a:t>.  </a:t>
            </a:r>
            <a:r>
              <a:rPr lang="en-GB" sz="1400" dirty="0" smtClean="0">
                <a:solidFill>
                  <a:schemeClr val="accent1"/>
                </a:solidFill>
              </a:rPr>
              <a:t>H</a:t>
            </a:r>
            <a:r>
              <a:rPr lang="en-GB" sz="1400" dirty="0" smtClean="0">
                <a:solidFill>
                  <a:srgbClr val="FF0000"/>
                </a:solidFill>
              </a:rPr>
              <a:t>e </a:t>
            </a:r>
            <a:r>
              <a:rPr lang="en-GB" sz="1400" dirty="0">
                <a:solidFill>
                  <a:srgbClr val="FF0000"/>
                </a:solidFill>
              </a:rPr>
              <a:t>wants to learn </a:t>
            </a:r>
            <a:r>
              <a:rPr lang="en-GB" sz="1400" dirty="0">
                <a:solidFill>
                  <a:schemeClr val="accent1"/>
                </a:solidFill>
              </a:rPr>
              <a:t>F</a:t>
            </a:r>
            <a:r>
              <a:rPr lang="en-GB" sz="1400" dirty="0" smtClean="0">
                <a:solidFill>
                  <a:srgbClr val="FF0000"/>
                </a:solidFill>
              </a:rPr>
              <a:t>rench</a:t>
            </a:r>
            <a:r>
              <a:rPr lang="en-GB" sz="1400" dirty="0">
                <a:solidFill>
                  <a:srgbClr val="FF0000"/>
                </a:solidFill>
              </a:rPr>
              <a:t>.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2/ Write the plural for these words: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deer , cactus, person, louse, </a:t>
            </a:r>
            <a:r>
              <a:rPr lang="en-GB" sz="1400" dirty="0" smtClean="0">
                <a:solidFill>
                  <a:srgbClr val="FF0000"/>
                </a:solidFill>
              </a:rPr>
              <a:t>goose  </a:t>
            </a:r>
            <a:r>
              <a:rPr lang="en-GB" sz="1400" dirty="0" smtClean="0">
                <a:solidFill>
                  <a:schemeClr val="accent1"/>
                </a:solidFill>
              </a:rPr>
              <a:t>deer, cacti, people, lice, geese</a:t>
            </a:r>
            <a:endParaRPr lang="en-GB" sz="1400" dirty="0">
              <a:solidFill>
                <a:srgbClr val="FF0000"/>
              </a:solidFill>
            </a:endParaRPr>
          </a:p>
          <a:p>
            <a:pPr algn="l"/>
            <a:r>
              <a:rPr lang="en-GB" sz="1400" dirty="0">
                <a:solidFill>
                  <a:schemeClr val="tx1"/>
                </a:solidFill>
              </a:rPr>
              <a:t>3/ </a:t>
            </a:r>
            <a:r>
              <a:rPr lang="en-GB" sz="1400" dirty="0"/>
              <a:t>Put a colon in the correct place in the sentence.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I have three </a:t>
            </a:r>
            <a:r>
              <a:rPr lang="en-GB" sz="1400" dirty="0" smtClean="0">
                <a:solidFill>
                  <a:srgbClr val="FF0000"/>
                </a:solidFill>
              </a:rPr>
              <a:t>horses</a:t>
            </a:r>
            <a:r>
              <a:rPr lang="en-GB" sz="1400" dirty="0" smtClean="0">
                <a:solidFill>
                  <a:srgbClr val="0070C0"/>
                </a:solidFill>
              </a:rPr>
              <a:t>:</a:t>
            </a:r>
            <a:r>
              <a:rPr lang="en-GB" sz="1400" dirty="0" smtClean="0">
                <a:solidFill>
                  <a:srgbClr val="FF0000"/>
                </a:solidFill>
              </a:rPr>
              <a:t> </a:t>
            </a:r>
            <a:r>
              <a:rPr lang="en-GB" sz="1400" dirty="0">
                <a:solidFill>
                  <a:srgbClr val="FF0000"/>
                </a:solidFill>
              </a:rPr>
              <a:t>an elderly mare (called Ruby), and two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younger horses, </a:t>
            </a:r>
            <a:r>
              <a:rPr lang="en-GB" sz="1400" dirty="0" err="1">
                <a:solidFill>
                  <a:srgbClr val="FF0000"/>
                </a:solidFill>
              </a:rPr>
              <a:t>Seren</a:t>
            </a:r>
            <a:r>
              <a:rPr lang="en-GB" sz="1400" dirty="0">
                <a:solidFill>
                  <a:srgbClr val="FF0000"/>
                </a:solidFill>
              </a:rPr>
              <a:t> and Sylvie.</a:t>
            </a:r>
          </a:p>
          <a:p>
            <a:pPr algn="l"/>
            <a:r>
              <a:rPr lang="en-GB" sz="1400" dirty="0">
                <a:solidFill>
                  <a:schemeClr val="tx1"/>
                </a:solidFill>
              </a:rPr>
              <a:t>4/ Complete the sentence using I or me.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I wanted my dad to watch </a:t>
            </a:r>
            <a:r>
              <a:rPr lang="en-GB" sz="1400" dirty="0" smtClean="0">
                <a:solidFill>
                  <a:srgbClr val="FF0000"/>
                </a:solidFill>
              </a:rPr>
              <a:t>-</a:t>
            </a:r>
            <a:r>
              <a:rPr lang="en-GB" sz="1400" dirty="0" smtClean="0">
                <a:solidFill>
                  <a:schemeClr val="accent1"/>
                </a:solidFill>
              </a:rPr>
              <a:t>me</a:t>
            </a:r>
            <a:r>
              <a:rPr lang="en-GB" sz="1400" dirty="0" smtClean="0">
                <a:solidFill>
                  <a:srgbClr val="FF0000"/>
                </a:solidFill>
              </a:rPr>
              <a:t>-</a:t>
            </a:r>
            <a:r>
              <a:rPr lang="en-GB" sz="1400" dirty="0">
                <a:solidFill>
                  <a:srgbClr val="FF0000"/>
                </a:solidFill>
              </a:rPr>
              <a:t>-play football.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Before the show, Hannah and </a:t>
            </a:r>
            <a:r>
              <a:rPr lang="en-GB" sz="1400" dirty="0" smtClean="0">
                <a:solidFill>
                  <a:srgbClr val="FF0000"/>
                </a:solidFill>
              </a:rPr>
              <a:t>-</a:t>
            </a:r>
            <a:r>
              <a:rPr lang="en-GB" sz="1400" dirty="0" smtClean="0">
                <a:solidFill>
                  <a:schemeClr val="accent1"/>
                </a:solidFill>
              </a:rPr>
              <a:t>-I- </a:t>
            </a:r>
            <a:r>
              <a:rPr lang="en-GB" sz="1400" dirty="0">
                <a:solidFill>
                  <a:srgbClr val="FF0000"/>
                </a:solidFill>
              </a:rPr>
              <a:t>made some toast.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The gardener asked Boris and </a:t>
            </a:r>
            <a:r>
              <a:rPr lang="en-GB" sz="1400" dirty="0" smtClean="0">
                <a:solidFill>
                  <a:srgbClr val="FF0000"/>
                </a:solidFill>
              </a:rPr>
              <a:t>-</a:t>
            </a:r>
            <a:r>
              <a:rPr lang="en-GB" sz="1400" dirty="0" smtClean="0">
                <a:solidFill>
                  <a:schemeClr val="accent1"/>
                </a:solidFill>
              </a:rPr>
              <a:t>-me- </a:t>
            </a:r>
            <a:r>
              <a:rPr lang="en-GB" sz="1400" dirty="0">
                <a:solidFill>
                  <a:srgbClr val="FF0000"/>
                </a:solidFill>
              </a:rPr>
              <a:t>to plant some seeds.</a:t>
            </a:r>
          </a:p>
          <a:p>
            <a:pPr algn="l"/>
            <a:r>
              <a:rPr lang="en-GB" sz="1400" dirty="0" smtClean="0">
                <a:solidFill>
                  <a:schemeClr val="tx1"/>
                </a:solidFill>
              </a:rPr>
              <a:t>5</a:t>
            </a:r>
            <a:r>
              <a:rPr lang="en-GB" sz="1400" dirty="0">
                <a:solidFill>
                  <a:schemeClr val="tx1"/>
                </a:solidFill>
              </a:rPr>
              <a:t>/ </a:t>
            </a:r>
            <a:r>
              <a:rPr lang="en-GB" sz="1400" dirty="0">
                <a:solidFill>
                  <a:srgbClr val="FF0000"/>
                </a:solidFill>
              </a:rPr>
              <a:t>John thanked him for his present.</a:t>
            </a:r>
          </a:p>
          <a:p>
            <a:pPr algn="l"/>
            <a:r>
              <a:rPr lang="en-GB" sz="1400" dirty="0">
                <a:solidFill>
                  <a:schemeClr val="tx1"/>
                </a:solidFill>
              </a:rPr>
              <a:t>Is the word ‘his’ a preposition, an adjective, a verb or </a:t>
            </a:r>
            <a:r>
              <a:rPr lang="en-GB" sz="1400" dirty="0">
                <a:solidFill>
                  <a:schemeClr val="accent1"/>
                </a:solidFill>
              </a:rPr>
              <a:t>a determiner</a:t>
            </a:r>
            <a:r>
              <a:rPr lang="en-GB" sz="1400" dirty="0">
                <a:solidFill>
                  <a:schemeClr val="tx1"/>
                </a:solidFill>
              </a:rPr>
              <a:t>?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48818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41491</TotalTime>
  <Words>1258</Words>
  <Application>Microsoft Office PowerPoint</Application>
  <PresentationFormat>On-screen Show (4:3)</PresentationFormat>
  <Paragraphs>160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Quattrocento Sans</vt:lpstr>
      <vt:lpstr>Wingdings</vt:lpstr>
      <vt:lpstr>Arial</vt:lpstr>
      <vt:lpstr>Comic Sans MS</vt:lpstr>
      <vt:lpstr>Sassoon Infant Rg</vt:lpstr>
      <vt:lpstr>Calibri</vt:lpstr>
      <vt:lpstr>Title slide</vt:lpstr>
      <vt:lpstr>Slides</vt:lpstr>
      <vt:lpstr>Year 6 SPAG  Fast 5 - Summer</vt:lpstr>
      <vt:lpstr>Week 1A</vt:lpstr>
      <vt:lpstr>Answers 1A</vt:lpstr>
      <vt:lpstr>PowerPoint Presentation</vt:lpstr>
      <vt:lpstr>Answers 1B</vt:lpstr>
      <vt:lpstr>Week 1C</vt:lpstr>
      <vt:lpstr>Answers 1C</vt:lpstr>
      <vt:lpstr>Week 2A</vt:lpstr>
      <vt:lpstr>Answers 2A</vt:lpstr>
      <vt:lpstr>Week 2B</vt:lpstr>
      <vt:lpstr>Answers 2B</vt:lpstr>
      <vt:lpstr>Week 2C</vt:lpstr>
      <vt:lpstr>Answers 2C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SPAG</dc:title>
  <dc:creator>Alison Denmead</dc:creator>
  <cp:lastModifiedBy>adenmead3</cp:lastModifiedBy>
  <cp:revision>30</cp:revision>
  <dcterms:modified xsi:type="dcterms:W3CDTF">2020-06-01T10:48:35Z</dcterms:modified>
</cp:coreProperties>
</file>